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sldIdLst>
    <p:sldId id="257" r:id="rId2"/>
    <p:sldId id="258" r:id="rId3"/>
    <p:sldId id="259" r:id="rId4"/>
    <p:sldId id="285" r:id="rId5"/>
    <p:sldId id="270" r:id="rId6"/>
    <p:sldId id="287" r:id="rId7"/>
    <p:sldId id="267" r:id="rId8"/>
    <p:sldId id="288" r:id="rId9"/>
    <p:sldId id="290" r:id="rId10"/>
    <p:sldId id="289" r:id="rId11"/>
    <p:sldId id="286" r:id="rId12"/>
    <p:sldId id="284" r:id="rId13"/>
    <p:sldId id="266" r:id="rId14"/>
    <p:sldId id="265" r:id="rId15"/>
    <p:sldId id="269" r:id="rId16"/>
    <p:sldId id="260" r:id="rId17"/>
    <p:sldId id="275" r:id="rId18"/>
    <p:sldId id="273" r:id="rId19"/>
    <p:sldId id="283" r:id="rId20"/>
    <p:sldId id="282" r:id="rId21"/>
    <p:sldId id="261" r:id="rId22"/>
    <p:sldId id="278" r:id="rId23"/>
    <p:sldId id="277" r:id="rId24"/>
    <p:sldId id="271" r:id="rId25"/>
    <p:sldId id="272" r:id="rId26"/>
    <p:sldId id="262" r:id="rId27"/>
    <p:sldId id="264" r:id="rId28"/>
    <p:sldId id="276" r:id="rId29"/>
    <p:sldId id="280" r:id="rId30"/>
    <p:sldId id="281" r:id="rId31"/>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80"/>
    <a:srgbClr val="00BCB8"/>
    <a:srgbClr val="3D7748"/>
    <a:srgbClr val="4C6854"/>
    <a:srgbClr val="65654F"/>
    <a:srgbClr val="176927"/>
    <a:srgbClr val="BF2121"/>
    <a:srgbClr val="DE5C5D"/>
    <a:srgbClr val="0A1E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4586"/>
  </p:normalViewPr>
  <p:slideViewPr>
    <p:cSldViewPr snapToGrid="0">
      <p:cViewPr>
        <p:scale>
          <a:sx n="50" d="100"/>
          <a:sy n="50" d="100"/>
        </p:scale>
        <p:origin x="1260" y="3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700428-927B-4373-986D-DC5BC560617E}" type="datetimeFigureOut">
              <a:rPr lang="en-US" smtClean="0"/>
              <a:t>11/13/2018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3706F8-09EF-4B5F-8390-BB84DFC2E8F6}" type="slidenum">
              <a:rPr lang="en-US" smtClean="0"/>
              <a:t>‹#›</a:t>
            </a:fld>
            <a:endParaRPr lang="en-US"/>
          </a:p>
        </p:txBody>
      </p:sp>
    </p:spTree>
    <p:extLst>
      <p:ext uri="{BB962C8B-B14F-4D97-AF65-F5344CB8AC3E}">
        <p14:creationId xmlns:p14="http://schemas.microsoft.com/office/powerpoint/2010/main" val="3317670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3706F8-09EF-4B5F-8390-BB84DFC2E8F6}" type="slidenum">
              <a:rPr lang="en-US" smtClean="0"/>
              <a:t>1</a:t>
            </a:fld>
            <a:endParaRPr lang="en-US"/>
          </a:p>
        </p:txBody>
      </p:sp>
    </p:spTree>
    <p:extLst>
      <p:ext uri="{BB962C8B-B14F-4D97-AF65-F5344CB8AC3E}">
        <p14:creationId xmlns:p14="http://schemas.microsoft.com/office/powerpoint/2010/main" val="2776050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C80D4A91-CBDE-4C5A-AE12-4DFC204F95AA}" type="datetimeFigureOut">
              <a:rPr lang="zh-CN" altLang="en-US"/>
              <a:pPr/>
              <a:t>2018/11/13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5BDF988-4BEB-43D0-A912-9849858289BB}" type="slidenum">
              <a:rPr lang="zh-CN" altLang="en-US"/>
              <a:pPr/>
              <a:t>‹#›</a:t>
            </a:fld>
            <a:endParaRPr lang="zh-CN" altLang="en-US"/>
          </a:p>
        </p:txBody>
      </p:sp>
    </p:spTree>
    <p:extLst>
      <p:ext uri="{BB962C8B-B14F-4D97-AF65-F5344CB8AC3E}">
        <p14:creationId xmlns:p14="http://schemas.microsoft.com/office/powerpoint/2010/main" val="849258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11AB8226-62F0-4C4F-8916-6E93D72BF8F4}" type="datetimeFigureOut">
              <a:rPr lang="zh-CN" altLang="en-US"/>
              <a:pPr/>
              <a:t>2018/11/13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87EE9E3-8626-4B2E-A741-7908688A2B66}" type="slidenum">
              <a:rPr lang="zh-CN" altLang="en-US"/>
              <a:pPr/>
              <a:t>‹#›</a:t>
            </a:fld>
            <a:endParaRPr lang="zh-CN" altLang="en-US"/>
          </a:p>
        </p:txBody>
      </p:sp>
    </p:spTree>
    <p:extLst>
      <p:ext uri="{BB962C8B-B14F-4D97-AF65-F5344CB8AC3E}">
        <p14:creationId xmlns:p14="http://schemas.microsoft.com/office/powerpoint/2010/main" val="2708518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7287D364-1644-4570-A708-A500383DF9D8}" type="datetimeFigureOut">
              <a:rPr lang="zh-CN" altLang="en-US"/>
              <a:pPr/>
              <a:t>2018/11/13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D64C0E4-163C-4ECC-A9A8-1CDFAAFB67BD}" type="slidenum">
              <a:rPr lang="zh-CN" altLang="en-US"/>
              <a:pPr/>
              <a:t>‹#›</a:t>
            </a:fld>
            <a:endParaRPr lang="zh-CN" altLang="en-US"/>
          </a:p>
        </p:txBody>
      </p:sp>
    </p:spTree>
    <p:extLst>
      <p:ext uri="{BB962C8B-B14F-4D97-AF65-F5344CB8AC3E}">
        <p14:creationId xmlns:p14="http://schemas.microsoft.com/office/powerpoint/2010/main" val="2396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635A2F9F-044C-4D8A-BFEB-D53105C04F5E}" type="datetimeFigureOut">
              <a:rPr lang="zh-CN" altLang="en-US"/>
              <a:pPr/>
              <a:t>2018/11/13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2756187F-0CBF-4002-929B-2A2E5AD3FBF0}" type="slidenum">
              <a:rPr lang="zh-CN" altLang="en-US"/>
              <a:pPr/>
              <a:t>‹#›</a:t>
            </a:fld>
            <a:endParaRPr lang="zh-CN" altLang="en-US"/>
          </a:p>
        </p:txBody>
      </p:sp>
    </p:spTree>
    <p:extLst>
      <p:ext uri="{BB962C8B-B14F-4D97-AF65-F5344CB8AC3E}">
        <p14:creationId xmlns:p14="http://schemas.microsoft.com/office/powerpoint/2010/main" val="856529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62790CB9-C7E4-4E27-959A-9F17E824ED7A}" type="datetimeFigureOut">
              <a:rPr lang="zh-CN" altLang="en-US"/>
              <a:pPr/>
              <a:t>2018/11/13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EEC933B-3600-4BD3-8558-C6AE67E0B310}" type="slidenum">
              <a:rPr lang="zh-CN" altLang="en-US"/>
              <a:pPr/>
              <a:t>‹#›</a:t>
            </a:fld>
            <a:endParaRPr lang="zh-CN" altLang="en-US"/>
          </a:p>
        </p:txBody>
      </p:sp>
    </p:spTree>
    <p:extLst>
      <p:ext uri="{BB962C8B-B14F-4D97-AF65-F5344CB8AC3E}">
        <p14:creationId xmlns:p14="http://schemas.microsoft.com/office/powerpoint/2010/main" val="894693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7D9D49CC-5691-4DBD-B49B-584A0EA75F66}" type="datetimeFigureOut">
              <a:rPr lang="zh-CN" altLang="en-US"/>
              <a:pPr/>
              <a:t>2018/11/13</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796AD172-344E-4ACA-9596-3E94182E3A61}" type="slidenum">
              <a:rPr lang="zh-CN" altLang="en-US"/>
              <a:pPr/>
              <a:t>‹#›</a:t>
            </a:fld>
            <a:endParaRPr lang="zh-CN" altLang="en-US"/>
          </a:p>
        </p:txBody>
      </p:sp>
    </p:spTree>
    <p:extLst>
      <p:ext uri="{BB962C8B-B14F-4D97-AF65-F5344CB8AC3E}">
        <p14:creationId xmlns:p14="http://schemas.microsoft.com/office/powerpoint/2010/main" val="4201968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1A4C28D5-E1C7-4613-85C9-C203E36FBF10}" type="datetimeFigureOut">
              <a:rPr lang="zh-CN" altLang="en-US"/>
              <a:pPr/>
              <a:t>2018/11/13</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44873FDB-F353-47E7-87E9-689AD9DE5CE8}" type="slidenum">
              <a:rPr lang="zh-CN" altLang="en-US"/>
              <a:pPr/>
              <a:t>‹#›</a:t>
            </a:fld>
            <a:endParaRPr lang="zh-CN" altLang="en-US"/>
          </a:p>
        </p:txBody>
      </p:sp>
    </p:spTree>
    <p:extLst>
      <p:ext uri="{BB962C8B-B14F-4D97-AF65-F5344CB8AC3E}">
        <p14:creationId xmlns:p14="http://schemas.microsoft.com/office/powerpoint/2010/main" val="798371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2B70B134-1573-4638-8AA5-734C32C0AB16}" type="datetimeFigureOut">
              <a:rPr lang="zh-CN" altLang="en-US"/>
              <a:pPr/>
              <a:t>2018/11/13</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9D8C0542-828F-4E1A-B800-7914E9A3353D}" type="slidenum">
              <a:rPr lang="zh-CN" altLang="en-US"/>
              <a:pPr/>
              <a:t>‹#›</a:t>
            </a:fld>
            <a:endParaRPr lang="zh-CN" altLang="en-US"/>
          </a:p>
        </p:txBody>
      </p:sp>
    </p:spTree>
    <p:extLst>
      <p:ext uri="{BB962C8B-B14F-4D97-AF65-F5344CB8AC3E}">
        <p14:creationId xmlns:p14="http://schemas.microsoft.com/office/powerpoint/2010/main" val="380746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B819D2BF-DA7F-417F-A331-1B36B3A73DC2}" type="datetimeFigureOut">
              <a:rPr lang="zh-CN" altLang="en-US"/>
              <a:pPr/>
              <a:t>2018/11/13</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F172385D-C473-4351-9C2E-0C107AF0EBEF}" type="slidenum">
              <a:rPr lang="zh-CN" altLang="en-US"/>
              <a:pPr/>
              <a:t>‹#›</a:t>
            </a:fld>
            <a:endParaRPr lang="zh-CN" altLang="en-US"/>
          </a:p>
        </p:txBody>
      </p:sp>
    </p:spTree>
    <p:extLst>
      <p:ext uri="{BB962C8B-B14F-4D97-AF65-F5344CB8AC3E}">
        <p14:creationId xmlns:p14="http://schemas.microsoft.com/office/powerpoint/2010/main" val="165756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140A50B7-1299-4D58-9FA4-DC09713A1F19}" type="datetimeFigureOut">
              <a:rPr lang="zh-CN" altLang="en-US"/>
              <a:pPr/>
              <a:t>2018/11/13</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152DD1D-0063-4072-B43B-B6C607F6F11E}" type="slidenum">
              <a:rPr lang="zh-CN" altLang="en-US"/>
              <a:pPr/>
              <a:t>‹#›</a:t>
            </a:fld>
            <a:endParaRPr lang="zh-CN" altLang="en-US"/>
          </a:p>
        </p:txBody>
      </p:sp>
    </p:spTree>
    <p:extLst>
      <p:ext uri="{BB962C8B-B14F-4D97-AF65-F5344CB8AC3E}">
        <p14:creationId xmlns:p14="http://schemas.microsoft.com/office/powerpoint/2010/main" val="3406088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89950095-71EF-4334-8BEE-D1EEB82385E3}" type="datetimeFigureOut">
              <a:rPr lang="zh-CN" altLang="en-US"/>
              <a:pPr/>
              <a:t>2018/11/13</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FDCA7CF4-F0D5-49AD-8F04-638DCDF98DD4}" type="slidenum">
              <a:rPr lang="zh-CN" altLang="en-US"/>
              <a:pPr/>
              <a:t>‹#›</a:t>
            </a:fld>
            <a:endParaRPr lang="zh-CN" altLang="en-US"/>
          </a:p>
        </p:txBody>
      </p:sp>
    </p:spTree>
    <p:extLst>
      <p:ext uri="{BB962C8B-B14F-4D97-AF65-F5344CB8AC3E}">
        <p14:creationId xmlns:p14="http://schemas.microsoft.com/office/powerpoint/2010/main" val="1939875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fld id="{654D6229-0593-4CD0-8C99-6565DE96CDD0}" type="datetimeFigureOut">
              <a:rPr lang="zh-CN" altLang="en-US"/>
              <a:pPr/>
              <a:t>2018/11/13</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ACE009C7-C409-4D40-88F9-FA021C3B0A5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7D7D6D-BD4F-8049-8D95-0EC83A074AD5}"/>
              </a:ext>
            </a:extLst>
          </p:cNvPr>
          <p:cNvPicPr>
            <a:picLocks noChangeAspect="1"/>
          </p:cNvPicPr>
          <p:nvPr/>
        </p:nvPicPr>
        <p:blipFill rotWithShape="1">
          <a:blip r:embed="rId3"/>
          <a:srcRect l="-285" t="-529" r="-106" b="5983"/>
          <a:stretch/>
        </p:blipFill>
        <p:spPr>
          <a:xfrm>
            <a:off x="-34352" y="-47625"/>
            <a:ext cx="12226352" cy="6967733"/>
          </a:xfrm>
          <a:prstGeom prst="rect">
            <a:avLst/>
          </a:prstGeom>
        </p:spPr>
      </p:pic>
      <p:sp>
        <p:nvSpPr>
          <p:cNvPr id="14339" name="任意多边形 34"/>
          <p:cNvSpPr>
            <a:spLocks/>
          </p:cNvSpPr>
          <p:nvPr/>
        </p:nvSpPr>
        <p:spPr bwMode="auto">
          <a:xfrm>
            <a:off x="5471214" y="0"/>
            <a:ext cx="12069095"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alpha val="81000"/>
            </a:srgbClr>
          </a:solidFill>
          <a:ln>
            <a:noFill/>
          </a:ln>
          <a:extLst/>
        </p:spPr>
        <p:txBody>
          <a:bodyPr anchor="ctr"/>
          <a:lstStyle/>
          <a:p>
            <a:endParaRPr lang="zh-CN" altLang="en-US"/>
          </a:p>
        </p:txBody>
      </p:sp>
      <p:sp>
        <p:nvSpPr>
          <p:cNvPr id="14354" name="文本框 53"/>
          <p:cNvSpPr txBox="1">
            <a:spLocks noChangeArrowheads="1"/>
          </p:cNvSpPr>
          <p:nvPr/>
        </p:nvSpPr>
        <p:spPr bwMode="auto">
          <a:xfrm>
            <a:off x="8908153" y="757645"/>
            <a:ext cx="3531092"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4000" b="1" dirty="0">
                <a:solidFill>
                  <a:schemeClr val="bg1"/>
                </a:solidFill>
                <a:latin typeface="Arial" panose="020B0604020202020204" pitchFamily="34" charset="0"/>
                <a:ea typeface="微软雅黑" panose="020B0503020204020204" pitchFamily="34" charset="-122"/>
                <a:cs typeface="Arial" panose="020B0604020202020204" pitchFamily="34" charset="0"/>
              </a:rPr>
              <a:t>New York Property</a:t>
            </a:r>
          </a:p>
          <a:p>
            <a:pPr eaLnBrk="1" hangingPunct="1"/>
            <a:r>
              <a:rPr lang="en-CA" altLang="zh-CN" sz="4000" b="1" dirty="0">
                <a:solidFill>
                  <a:schemeClr val="bg1"/>
                </a:solidFill>
                <a:latin typeface="Arial" panose="020B0604020202020204" pitchFamily="34" charset="0"/>
                <a:ea typeface="微软雅黑" panose="020B0503020204020204" pitchFamily="34" charset="-122"/>
                <a:cs typeface="Arial" panose="020B0604020202020204" pitchFamily="34" charset="0"/>
              </a:rPr>
              <a:t>Fraud Analytics</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4356" name="文本框 55"/>
          <p:cNvSpPr txBox="1">
            <a:spLocks noChangeArrowheads="1"/>
          </p:cNvSpPr>
          <p:nvPr/>
        </p:nvSpPr>
        <p:spPr bwMode="auto">
          <a:xfrm>
            <a:off x="9203328" y="4530695"/>
            <a:ext cx="20748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2400" b="1" dirty="0">
                <a:solidFill>
                  <a:srgbClr val="008080"/>
                </a:solidFill>
                <a:cs typeface="Calibri" panose="020F0502020204030204" pitchFamily="34" charset="0"/>
              </a:rPr>
              <a:t>Team 5</a:t>
            </a:r>
          </a:p>
          <a:p>
            <a:pPr eaLnBrk="1" hangingPunct="1"/>
            <a:r>
              <a:rPr lang="en-CA" altLang="zh-CN" sz="2400" dirty="0">
                <a:solidFill>
                  <a:srgbClr val="008080"/>
                </a:solidFill>
                <a:cs typeface="Calibri" panose="020F0502020204030204" pitchFamily="34" charset="0"/>
              </a:rPr>
              <a:t>Yao Lu</a:t>
            </a:r>
          </a:p>
          <a:p>
            <a:pPr eaLnBrk="1" hangingPunct="1"/>
            <a:r>
              <a:rPr lang="en-CA" altLang="zh-CN" sz="2400" dirty="0">
                <a:solidFill>
                  <a:srgbClr val="008080"/>
                </a:solidFill>
                <a:cs typeface="Calibri" panose="020F0502020204030204" pitchFamily="34" charset="0"/>
              </a:rPr>
              <a:t>Bei Zhang</a:t>
            </a:r>
          </a:p>
          <a:p>
            <a:pPr eaLnBrk="1" hangingPunct="1"/>
            <a:r>
              <a:rPr lang="en-CA" altLang="zh-CN" sz="2400" dirty="0">
                <a:solidFill>
                  <a:srgbClr val="008080"/>
                </a:solidFill>
                <a:cs typeface="Calibri" panose="020F0502020204030204" pitchFamily="34" charset="0"/>
              </a:rPr>
              <a:t>Roger </a:t>
            </a:r>
            <a:r>
              <a:rPr lang="en-CA" altLang="zh-CN" sz="2400" dirty="0" err="1">
                <a:solidFill>
                  <a:srgbClr val="008080"/>
                </a:solidFill>
                <a:cs typeface="Calibri" panose="020F0502020204030204" pitchFamily="34" charset="0"/>
              </a:rPr>
              <a:t>Geng</a:t>
            </a:r>
            <a:endParaRPr lang="zh-CN" altLang="en-US" sz="2400" dirty="0">
              <a:solidFill>
                <a:srgbClr val="008080"/>
              </a:solidFill>
              <a:cs typeface="Calibri" panose="020F0502020204030204" pitchFamily="34" charset="0"/>
            </a:endParaRPr>
          </a:p>
        </p:txBody>
      </p:sp>
      <p:sp>
        <p:nvSpPr>
          <p:cNvPr id="29" name="任意多边形 2">
            <a:extLst>
              <a:ext uri="{FF2B5EF4-FFF2-40B4-BE49-F238E27FC236}">
                <a16:creationId xmlns:a16="http://schemas.microsoft.com/office/drawing/2014/main" id="{ADD95DDA-FFDF-9A42-9E1C-2A47AB2A278F}"/>
              </a:ext>
            </a:extLst>
          </p:cNvPr>
          <p:cNvSpPr>
            <a:spLocks/>
          </p:cNvSpPr>
          <p:nvPr/>
        </p:nvSpPr>
        <p:spPr bwMode="auto">
          <a:xfrm>
            <a:off x="5718459" y="-88204"/>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a:p>
        </p:txBody>
      </p:sp>
      <p:sp>
        <p:nvSpPr>
          <p:cNvPr id="14357" name="矩形 56"/>
          <p:cNvSpPr>
            <a:spLocks noChangeArrowheads="1"/>
          </p:cNvSpPr>
          <p:nvPr/>
        </p:nvSpPr>
        <p:spPr bwMode="auto">
          <a:xfrm>
            <a:off x="12052300" y="3071813"/>
            <a:ext cx="160338" cy="5572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08333E-6 3.33333E-6 L -0.4789 -0.00648 " pathEditMode="relative" rAng="0" ptsTypes="AA">
                                      <p:cBhvr>
                                        <p:cTn id="6" dur="1000" fill="hold"/>
                                        <p:tgtEl>
                                          <p:spTgt spid="29"/>
                                        </p:tgtEl>
                                        <p:attrNameLst>
                                          <p:attrName>ppt_x</p:attrName>
                                          <p:attrName>ppt_y</p:attrName>
                                        </p:attrNameLst>
                                      </p:cBhvr>
                                      <p:rCtr x="-23945" y="-324"/>
                                    </p:animMotion>
                                  </p:childTnLst>
                                </p:cTn>
                              </p:par>
                              <p:par>
                                <p:cTn id="7" presetID="0" presetClass="path" presetSubtype="0" accel="50000" decel="50000" fill="hold" grpId="0" nodeType="withEffect">
                                  <p:stCondLst>
                                    <p:cond delay="0"/>
                                  </p:stCondLst>
                                  <p:childTnLst>
                                    <p:animMotion origin="layout" path="M -1.04167E-6 2.59259E-6 L -0.48685 2.59259E-6 " pathEditMode="relative" rAng="0" ptsTypes="AA">
                                      <p:cBhvr>
                                        <p:cTn id="8" dur="1000" fill="hold"/>
                                        <p:tgtEl>
                                          <p:spTgt spid="14339"/>
                                        </p:tgtEl>
                                        <p:attrNameLst>
                                          <p:attrName>ppt_x</p:attrName>
                                          <p:attrName>ppt_y</p:attrName>
                                        </p:attrNameLst>
                                      </p:cBhvr>
                                      <p:rCtr x="-24349" y="0"/>
                                    </p:animMotion>
                                  </p:childTnLst>
                                </p:cTn>
                              </p:par>
                              <p:par>
                                <p:cTn id="9" presetID="1" presetClass="exit" presetSubtype="0" fill="hold" grpId="0" nodeType="withEffect">
                                  <p:stCondLst>
                                    <p:cond delay="0"/>
                                  </p:stCondLst>
                                  <p:childTnLst>
                                    <p:set>
                                      <p:cBhvr>
                                        <p:cTn id="10" dur="1" fill="hold">
                                          <p:stCondLst>
                                            <p:cond delay="0"/>
                                          </p:stCondLst>
                                        </p:cTn>
                                        <p:tgtEl>
                                          <p:spTgt spid="1435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3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nimBg="1"/>
      <p:bldP spid="14354" grpId="0"/>
      <p:bldP spid="14356" grpId="0"/>
      <p:bldP spid="2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25"/>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1588"/>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等腰三角形 29"/>
          <p:cNvSpPr>
            <a:spLocks/>
          </p:cNvSpPr>
          <p:nvPr/>
        </p:nvSpPr>
        <p:spPr bwMode="auto">
          <a:xfrm>
            <a:off x="0" y="-30163"/>
            <a:ext cx="12279313" cy="6888163"/>
          </a:xfrm>
          <a:custGeom>
            <a:avLst/>
            <a:gdLst>
              <a:gd name="T0" fmla="*/ 0 w 12279085"/>
              <a:gd name="T1" fmla="*/ 6888843 h 6888843"/>
              <a:gd name="T2" fmla="*/ 11875155 w 12279085"/>
              <a:gd name="T3" fmla="*/ 16328 h 6888843"/>
              <a:gd name="T4" fmla="*/ 12213266 w 12279085"/>
              <a:gd name="T5" fmla="*/ 0 h 6888843"/>
              <a:gd name="T6" fmla="*/ 12279085 w 12279085"/>
              <a:gd name="T7" fmla="*/ 429986 h 6888843"/>
              <a:gd name="T8" fmla="*/ 0 w 12279085"/>
              <a:gd name="T9" fmla="*/ 6888843 h 6888843"/>
            </a:gdLst>
            <a:ahLst/>
            <a:cxnLst>
              <a:cxn ang="0">
                <a:pos x="T0" y="T1"/>
              </a:cxn>
              <a:cxn ang="0">
                <a:pos x="T2" y="T3"/>
              </a:cxn>
              <a:cxn ang="0">
                <a:pos x="T4" y="T5"/>
              </a:cxn>
              <a:cxn ang="0">
                <a:pos x="T6" y="T7"/>
              </a:cxn>
              <a:cxn ang="0">
                <a:pos x="T8" y="T9"/>
              </a:cxn>
            </a:cxnLst>
            <a:rect l="0" t="0" r="r" b="b"/>
            <a:pathLst>
              <a:path w="12279085" h="6888843">
                <a:moveTo>
                  <a:pt x="0" y="6888843"/>
                </a:moveTo>
                <a:lnTo>
                  <a:pt x="11875155" y="16328"/>
                </a:lnTo>
                <a:lnTo>
                  <a:pt x="12213266" y="0"/>
                </a:lnTo>
                <a:lnTo>
                  <a:pt x="12279085" y="429986"/>
                </a:lnTo>
                <a:lnTo>
                  <a:pt x="0" y="6888843"/>
                </a:lnTo>
                <a:close/>
              </a:path>
            </a:pathLst>
          </a:custGeom>
          <a:solidFill>
            <a:schemeClr val="bg1">
              <a:alpha val="71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916" name="等腰三角形 26"/>
          <p:cNvSpPr>
            <a:spLocks noChangeArrowheads="1"/>
          </p:cNvSpPr>
          <p:nvPr/>
        </p:nvSpPr>
        <p:spPr bwMode="auto">
          <a:xfrm rot="5400000" flipH="1">
            <a:off x="2496344" y="-2516982"/>
            <a:ext cx="6889750" cy="11891963"/>
          </a:xfrm>
          <a:prstGeom prst="triangle">
            <a:avLst>
              <a:gd name="adj" fmla="val 100000"/>
            </a:avLst>
          </a:prstGeom>
          <a:solidFill>
            <a:srgbClr val="008080">
              <a:alpha val="45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38917" name="组合 4"/>
          <p:cNvGrpSpPr>
            <a:grpSpLocks/>
          </p:cNvGrpSpPr>
          <p:nvPr/>
        </p:nvGrpSpPr>
        <p:grpSpPr bwMode="auto">
          <a:xfrm>
            <a:off x="304799" y="3999744"/>
            <a:ext cx="3035872" cy="2683631"/>
            <a:chOff x="-144404" y="-1280667"/>
            <a:chExt cx="3034608" cy="2684441"/>
          </a:xfrm>
        </p:grpSpPr>
        <p:sp>
          <p:nvSpPr>
            <p:cNvPr id="38918" name="文本框 5"/>
            <p:cNvSpPr txBox="1">
              <a:spLocks noChangeArrowheads="1"/>
            </p:cNvSpPr>
            <p:nvPr/>
          </p:nvSpPr>
          <p:spPr bwMode="auto">
            <a:xfrm>
              <a:off x="-144404" y="-1280667"/>
              <a:ext cx="3034608" cy="954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2800" b="1" dirty="0">
                  <a:solidFill>
                    <a:srgbClr val="FFFFFF"/>
                  </a:solidFill>
                  <a:latin typeface="微软雅黑" panose="020B0503020204020204" pitchFamily="34" charset="-122"/>
                  <a:ea typeface="微软雅黑" panose="020B0503020204020204" pitchFamily="34" charset="-122"/>
                </a:rPr>
                <a:t>Variable</a:t>
              </a:r>
            </a:p>
            <a:p>
              <a:pPr algn="r" eaLnBrk="1" hangingPunct="1"/>
              <a:r>
                <a:rPr lang="en-US" altLang="zh-CN" sz="2800" b="1" dirty="0">
                  <a:solidFill>
                    <a:srgbClr val="FFFFFF"/>
                  </a:solidFill>
                  <a:latin typeface="微软雅黑" panose="020B0503020204020204" pitchFamily="34" charset="-122"/>
                  <a:ea typeface="微软雅黑" panose="020B0503020204020204" pitchFamily="34" charset="-122"/>
                </a:rPr>
                <a:t>Standardization</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grpSp>
          <p:nvGrpSpPr>
            <p:cNvPr id="38919" name="组合 6"/>
            <p:cNvGrpSpPr>
              <a:grpSpLocks/>
            </p:cNvGrpSpPr>
            <p:nvPr/>
          </p:nvGrpSpPr>
          <p:grpSpPr bwMode="auto">
            <a:xfrm>
              <a:off x="1654629" y="0"/>
              <a:ext cx="522514" cy="1403774"/>
              <a:chOff x="0" y="0"/>
              <a:chExt cx="522514" cy="1403774"/>
            </a:xfrm>
          </p:grpSpPr>
          <p:sp>
            <p:nvSpPr>
              <p:cNvPr id="38920" name="椭圆 7"/>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1" name="椭圆 8"/>
              <p:cNvSpPr>
                <a:spLocks noChangeArrowheads="1"/>
              </p:cNvSpPr>
              <p:nvPr/>
            </p:nvSpPr>
            <p:spPr bwMode="auto">
              <a:xfrm>
                <a:off x="76200" y="76200"/>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22" name="直接连接符 9"/>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23" name="矩形 10"/>
          <p:cNvSpPr>
            <a:spLocks noChangeArrowheads="1"/>
          </p:cNvSpPr>
          <p:nvPr/>
        </p:nvSpPr>
        <p:spPr bwMode="auto">
          <a:xfrm>
            <a:off x="2627313" y="5813610"/>
            <a:ext cx="2181225" cy="70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Scale to be Comparable</a:t>
            </a:r>
          </a:p>
        </p:txBody>
      </p:sp>
      <p:grpSp>
        <p:nvGrpSpPr>
          <p:cNvPr id="38924" name="组合 11"/>
          <p:cNvGrpSpPr>
            <a:grpSpLocks/>
          </p:cNvGrpSpPr>
          <p:nvPr/>
        </p:nvGrpSpPr>
        <p:grpSpPr bwMode="auto">
          <a:xfrm>
            <a:off x="3046509" y="2165759"/>
            <a:ext cx="2998691" cy="2591979"/>
            <a:chOff x="-822486" y="-1188989"/>
            <a:chExt cx="2999629" cy="2592763"/>
          </a:xfrm>
        </p:grpSpPr>
        <p:sp>
          <p:nvSpPr>
            <p:cNvPr id="38925" name="文本框 12"/>
            <p:cNvSpPr txBox="1">
              <a:spLocks noChangeArrowheads="1"/>
            </p:cNvSpPr>
            <p:nvPr/>
          </p:nvSpPr>
          <p:spPr bwMode="auto">
            <a:xfrm>
              <a:off x="-822486" y="-1188989"/>
              <a:ext cx="2329416" cy="138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2800" b="1" dirty="0">
                  <a:solidFill>
                    <a:srgbClr val="FFFFFF"/>
                  </a:solidFill>
                  <a:latin typeface="微软雅黑" panose="020B0503020204020204" pitchFamily="34" charset="-122"/>
                  <a:ea typeface="微软雅黑" panose="020B0503020204020204" pitchFamily="34" charset="-122"/>
                </a:rPr>
                <a:t>Principal Component Analysis</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grpSp>
          <p:nvGrpSpPr>
            <p:cNvPr id="38926" name="组合 13"/>
            <p:cNvGrpSpPr>
              <a:grpSpLocks/>
            </p:cNvGrpSpPr>
            <p:nvPr/>
          </p:nvGrpSpPr>
          <p:grpSpPr bwMode="auto">
            <a:xfrm>
              <a:off x="1654629" y="0"/>
              <a:ext cx="522514" cy="1403774"/>
              <a:chOff x="0" y="0"/>
              <a:chExt cx="522514" cy="1403774"/>
            </a:xfrm>
          </p:grpSpPr>
          <p:sp>
            <p:nvSpPr>
              <p:cNvPr id="38927" name="椭圆 14"/>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8" name="椭圆 15"/>
              <p:cNvSpPr>
                <a:spLocks noChangeArrowheads="1"/>
              </p:cNvSpPr>
              <p:nvPr/>
            </p:nvSpPr>
            <p:spPr bwMode="auto">
              <a:xfrm>
                <a:off x="78015" y="76684"/>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29" name="直接连接符 16"/>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30" name="矩形 17"/>
          <p:cNvSpPr>
            <a:spLocks noChangeArrowheads="1"/>
          </p:cNvSpPr>
          <p:nvPr/>
        </p:nvSpPr>
        <p:spPr bwMode="auto">
          <a:xfrm>
            <a:off x="5969000" y="3929063"/>
            <a:ext cx="2181225" cy="70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Reduce dimension </a:t>
            </a:r>
          </a:p>
        </p:txBody>
      </p:sp>
      <p:grpSp>
        <p:nvGrpSpPr>
          <p:cNvPr id="38931" name="组合 18"/>
          <p:cNvGrpSpPr>
            <a:grpSpLocks/>
          </p:cNvGrpSpPr>
          <p:nvPr/>
        </p:nvGrpSpPr>
        <p:grpSpPr bwMode="auto">
          <a:xfrm>
            <a:off x="5600840" y="777072"/>
            <a:ext cx="3678098" cy="2148691"/>
            <a:chOff x="-1502104" y="-745567"/>
            <a:chExt cx="3679247" cy="2149341"/>
          </a:xfrm>
        </p:grpSpPr>
        <p:sp>
          <p:nvSpPr>
            <p:cNvPr id="38932" name="文本框 19"/>
            <p:cNvSpPr txBox="1">
              <a:spLocks noChangeArrowheads="1"/>
            </p:cNvSpPr>
            <p:nvPr/>
          </p:nvSpPr>
          <p:spPr bwMode="auto">
            <a:xfrm>
              <a:off x="-1502104" y="-745567"/>
              <a:ext cx="3234748" cy="954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2800" b="1" dirty="0">
                  <a:solidFill>
                    <a:srgbClr val="FFFFFF"/>
                  </a:solidFill>
                  <a:latin typeface="微软雅黑" panose="020B0503020204020204" pitchFamily="34" charset="-122"/>
                  <a:ea typeface="微软雅黑" panose="020B0503020204020204" pitchFamily="34" charset="-122"/>
                </a:rPr>
                <a:t>PC Standardization</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grpSp>
          <p:nvGrpSpPr>
            <p:cNvPr id="38933" name="组合 20"/>
            <p:cNvGrpSpPr>
              <a:grpSpLocks/>
            </p:cNvGrpSpPr>
            <p:nvPr/>
          </p:nvGrpSpPr>
          <p:grpSpPr bwMode="auto">
            <a:xfrm>
              <a:off x="1654629" y="0"/>
              <a:ext cx="522514" cy="1403774"/>
              <a:chOff x="0" y="0"/>
              <a:chExt cx="522514" cy="1403774"/>
            </a:xfrm>
          </p:grpSpPr>
          <p:sp>
            <p:nvSpPr>
              <p:cNvPr id="38934" name="椭圆 21"/>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35" name="椭圆 22"/>
              <p:cNvSpPr>
                <a:spLocks noChangeArrowheads="1"/>
              </p:cNvSpPr>
              <p:nvPr/>
            </p:nvSpPr>
            <p:spPr bwMode="auto">
              <a:xfrm>
                <a:off x="76200" y="76200"/>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36" name="直接连接符 23"/>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27" name="文本框 5">
            <a:extLst>
              <a:ext uri="{FF2B5EF4-FFF2-40B4-BE49-F238E27FC236}">
                <a16:creationId xmlns:a16="http://schemas.microsoft.com/office/drawing/2014/main" id="{105BD21F-C0F7-45E8-A882-FA1A4476FB45}"/>
              </a:ext>
            </a:extLst>
          </p:cNvPr>
          <p:cNvSpPr txBox="1">
            <a:spLocks noChangeArrowheads="1"/>
          </p:cNvSpPr>
          <p:nvPr/>
        </p:nvSpPr>
        <p:spPr bwMode="auto">
          <a:xfrm>
            <a:off x="1528573" y="2335037"/>
            <a:ext cx="30358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endParaRPr lang="zh-CN" altLang="en-US" sz="2800" b="1" dirty="0">
              <a:solidFill>
                <a:srgbClr val="FFFFFF"/>
              </a:solidFill>
              <a:latin typeface="微软雅黑" panose="020B0503020204020204" pitchFamily="34" charset="-122"/>
              <a:ea typeface="微软雅黑" panose="020B0503020204020204" pitchFamily="34" charset="-122"/>
            </a:endParaRPr>
          </a:p>
        </p:txBody>
      </p:sp>
      <p:sp>
        <p:nvSpPr>
          <p:cNvPr id="32" name="矩形 10">
            <a:extLst>
              <a:ext uri="{FF2B5EF4-FFF2-40B4-BE49-F238E27FC236}">
                <a16:creationId xmlns:a16="http://schemas.microsoft.com/office/drawing/2014/main" id="{83096A7E-A1F2-45D4-AF6D-A58B8579B692}"/>
              </a:ext>
            </a:extLst>
          </p:cNvPr>
          <p:cNvSpPr>
            <a:spLocks noChangeArrowheads="1"/>
          </p:cNvSpPr>
          <p:nvPr/>
        </p:nvSpPr>
        <p:spPr bwMode="auto">
          <a:xfrm>
            <a:off x="9202762" y="2150883"/>
            <a:ext cx="2181225" cy="707373"/>
          </a:xfrm>
          <a:prstGeom prst="rect">
            <a:avLst/>
          </a:prstGeom>
          <a:solidFill>
            <a:schemeClr val="tx1">
              <a:lumMod val="75000"/>
              <a:lumOff val="25000"/>
            </a:schemeClr>
          </a:solidFill>
          <a:ln>
            <a:noFill/>
          </a:ln>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Scale to be Comparable</a:t>
            </a:r>
          </a:p>
        </p:txBody>
      </p:sp>
    </p:spTree>
    <p:extLst>
      <p:ext uri="{BB962C8B-B14F-4D97-AF65-F5344CB8AC3E}">
        <p14:creationId xmlns:p14="http://schemas.microsoft.com/office/powerpoint/2010/main" val="257222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31"/>
                                        </p:tgtEl>
                                        <p:attrNameLst>
                                          <p:attrName>style.visibility</p:attrName>
                                        </p:attrNameLst>
                                      </p:cBhvr>
                                      <p:to>
                                        <p:strVal val="visible"/>
                                      </p:to>
                                    </p:set>
                                    <p:animEffect transition="in" filter="fade">
                                      <p:cBhvr>
                                        <p:cTn id="7" dur="500"/>
                                        <p:tgtEl>
                                          <p:spTgt spid="389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1"/>
          <p:cNvPicPr>
            <a:picLocks noChangeAspect="1" noChangeArrowheads="1"/>
          </p:cNvPicPr>
          <p:nvPr/>
        </p:nvPicPr>
        <p:blipFill>
          <a:blip r:embed="rId2">
            <a:extLst>
              <a:ext uri="{28A0092B-C50C-407E-A947-70E740481C1C}">
                <a14:useLocalDpi xmlns:a14="http://schemas.microsoft.com/office/drawing/2010/main" val="0"/>
              </a:ext>
            </a:extLst>
          </a:blip>
          <a:srcRect r="4437" b="28714"/>
          <a:stretch>
            <a:fillRect/>
          </a:stretch>
        </p:blipFill>
        <p:spPr bwMode="auto">
          <a:xfrm>
            <a:off x="0" y="0"/>
            <a:ext cx="12123738" cy="684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3"/>
          <p:cNvSpPr>
            <a:spLocks noChangeArrowheads="1"/>
          </p:cNvSpPr>
          <p:nvPr/>
        </p:nvSpPr>
        <p:spPr bwMode="auto">
          <a:xfrm>
            <a:off x="0" y="0"/>
            <a:ext cx="12192000" cy="6858000"/>
          </a:xfrm>
          <a:prstGeom prst="rect">
            <a:avLst/>
          </a:prstGeom>
          <a:solidFill>
            <a:srgbClr val="2B2B2B">
              <a:alpha val="84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sp>
        <p:nvSpPr>
          <p:cNvPr id="25604" name="TextBox 4"/>
          <p:cNvSpPr txBox="1">
            <a:spLocks noChangeArrowheads="1"/>
          </p:cNvSpPr>
          <p:nvPr/>
        </p:nvSpPr>
        <p:spPr bwMode="auto">
          <a:xfrm>
            <a:off x="1022350" y="2420938"/>
            <a:ext cx="23574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rgbClr val="FFFFFF"/>
                </a:solidFill>
                <a:latin typeface="微软雅黑" panose="020B0503020204020204" pitchFamily="34" charset="-122"/>
                <a:ea typeface="微软雅黑" panose="020B0503020204020204" pitchFamily="34" charset="-122"/>
              </a:rPr>
              <a:t>企业文化</a:t>
            </a:r>
            <a:endParaRPr lang="en-US" altLang="zh-CN" sz="3200" b="1">
              <a:solidFill>
                <a:srgbClr val="FFFFFF"/>
              </a:solidFill>
              <a:latin typeface="微软雅黑" panose="020B0503020204020204" pitchFamily="34" charset="-122"/>
              <a:ea typeface="微软雅黑" panose="020B0503020204020204" pitchFamily="34" charset="-122"/>
            </a:endParaRPr>
          </a:p>
          <a:p>
            <a:pPr eaLnBrk="1" hangingPunct="1"/>
            <a:r>
              <a:rPr lang="zh-CN" altLang="en-US" sz="3200" b="1">
                <a:solidFill>
                  <a:srgbClr val="FFFFFF"/>
                </a:solidFill>
                <a:latin typeface="微软雅黑" panose="020B0503020204020204" pitchFamily="34" charset="-122"/>
                <a:ea typeface="微软雅黑" panose="020B0503020204020204" pitchFamily="34" charset="-122"/>
              </a:rPr>
              <a:t>内外部成因</a:t>
            </a:r>
            <a:endParaRPr lang="en-US" altLang="zh-CN" sz="3200" b="1">
              <a:solidFill>
                <a:srgbClr val="FFFFFF"/>
              </a:solidFill>
              <a:latin typeface="微软雅黑" panose="020B0503020204020204" pitchFamily="34" charset="-122"/>
              <a:ea typeface="微软雅黑" panose="020B0503020204020204" pitchFamily="34" charset="-122"/>
            </a:endParaRPr>
          </a:p>
        </p:txBody>
      </p:sp>
      <p:cxnSp>
        <p:nvCxnSpPr>
          <p:cNvPr id="25605" name="Straight Connector 6"/>
          <p:cNvCxnSpPr>
            <a:cxnSpLocks noChangeShapeType="1"/>
          </p:cNvCxnSpPr>
          <p:nvPr/>
        </p:nvCxnSpPr>
        <p:spPr bwMode="auto">
          <a:xfrm>
            <a:off x="1103313" y="3619500"/>
            <a:ext cx="6015037" cy="0"/>
          </a:xfrm>
          <a:prstGeom prst="line">
            <a:avLst/>
          </a:prstGeom>
          <a:noFill/>
          <a:ln w="6350" cmpd="sng">
            <a:solidFill>
              <a:srgbClr val="008080"/>
            </a:solidFill>
            <a:round/>
            <a:headEnd/>
            <a:tailEnd/>
          </a:ln>
          <a:extLst>
            <a:ext uri="{909E8E84-426E-40DD-AFC4-6F175D3DCCD1}">
              <a14:hiddenFill xmlns:a14="http://schemas.microsoft.com/office/drawing/2010/main">
                <a:noFill/>
              </a14:hiddenFill>
            </a:ext>
          </a:extLst>
        </p:spPr>
      </p:cxnSp>
      <p:sp>
        <p:nvSpPr>
          <p:cNvPr id="25606" name="Rectangle 8"/>
          <p:cNvSpPr>
            <a:spLocks noChangeArrowheads="1"/>
          </p:cNvSpPr>
          <p:nvPr/>
        </p:nvSpPr>
        <p:spPr bwMode="auto">
          <a:xfrm>
            <a:off x="1022350" y="3921125"/>
            <a:ext cx="6096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400" dirty="0">
                <a:solidFill>
                  <a:srgbClr val="FFFFFF"/>
                </a:solidFill>
                <a:latin typeface="微软雅黑" panose="020B0503020204020204" pitchFamily="34" charset="-122"/>
                <a:ea typeface="微软雅黑" panose="020B0503020204020204" pitchFamily="34" charset="-122"/>
              </a:rPr>
              <a:t>Lorem ipsum dolor sit </a:t>
            </a:r>
            <a:r>
              <a:rPr lang="en-US" altLang="zh-CN" sz="1400" dirty="0" err="1">
                <a:solidFill>
                  <a:srgbClr val="FFFFFF"/>
                </a:solidFill>
                <a:latin typeface="微软雅黑" panose="020B0503020204020204" pitchFamily="34" charset="-122"/>
                <a:ea typeface="微软雅黑" panose="020B0503020204020204" pitchFamily="34" charset="-122"/>
              </a:rPr>
              <a:t>amet</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consectetuer</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adipiscing</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elit</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Aenean</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commodo</a:t>
            </a:r>
            <a:r>
              <a:rPr lang="en-US" altLang="zh-CN" sz="1400" dirty="0">
                <a:solidFill>
                  <a:srgbClr val="FFFFFF"/>
                </a:solidFill>
                <a:latin typeface="微软雅黑" panose="020B0503020204020204" pitchFamily="34" charset="-122"/>
                <a:ea typeface="微软雅黑" panose="020B0503020204020204" pitchFamily="34" charset="-122"/>
              </a:rPr>
              <a:t> ligula </a:t>
            </a:r>
            <a:r>
              <a:rPr lang="en-US" altLang="zh-CN" sz="1400" dirty="0" err="1">
                <a:solidFill>
                  <a:srgbClr val="FFFFFF"/>
                </a:solidFill>
                <a:latin typeface="微软雅黑" panose="020B0503020204020204" pitchFamily="34" charset="-122"/>
                <a:ea typeface="微软雅黑" panose="020B0503020204020204" pitchFamily="34" charset="-122"/>
              </a:rPr>
              <a:t>eget</a:t>
            </a:r>
            <a:r>
              <a:rPr lang="en-US" altLang="zh-CN" sz="1400" dirty="0">
                <a:solidFill>
                  <a:srgbClr val="FFFFFF"/>
                </a:solidFill>
                <a:latin typeface="微软雅黑" panose="020B0503020204020204" pitchFamily="34" charset="-122"/>
                <a:ea typeface="微软雅黑" panose="020B0503020204020204" pitchFamily="34" charset="-122"/>
              </a:rPr>
              <a:t> dolor. </a:t>
            </a:r>
            <a:r>
              <a:rPr lang="en-US" altLang="zh-CN" sz="1400" dirty="0" err="1">
                <a:solidFill>
                  <a:srgbClr val="FFFFFF"/>
                </a:solidFill>
                <a:latin typeface="微软雅黑" panose="020B0503020204020204" pitchFamily="34" charset="-122"/>
                <a:ea typeface="微软雅黑" panose="020B0503020204020204" pitchFamily="34" charset="-122"/>
              </a:rPr>
              <a:t>Aenean</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massa</a:t>
            </a:r>
            <a:r>
              <a:rPr lang="en-US" altLang="zh-CN" sz="1400" dirty="0">
                <a:solidFill>
                  <a:srgbClr val="FFFFFF"/>
                </a:solidFill>
                <a:latin typeface="微软雅黑" panose="020B0503020204020204" pitchFamily="34" charset="-122"/>
                <a:ea typeface="微软雅黑" panose="020B0503020204020204" pitchFamily="34" charset="-122"/>
              </a:rPr>
              <a:t>. Cum </a:t>
            </a:r>
            <a:r>
              <a:rPr lang="en-US" altLang="zh-CN" sz="1400" dirty="0" err="1">
                <a:solidFill>
                  <a:srgbClr val="FFFFFF"/>
                </a:solidFill>
                <a:latin typeface="微软雅黑" panose="020B0503020204020204" pitchFamily="34" charset="-122"/>
                <a:ea typeface="微软雅黑" panose="020B0503020204020204" pitchFamily="34" charset="-122"/>
              </a:rPr>
              <a:t>sociis</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natoque</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penatibus</a:t>
            </a:r>
            <a:r>
              <a:rPr lang="en-US" altLang="zh-CN" sz="1400" dirty="0">
                <a:solidFill>
                  <a:srgbClr val="FFFFFF"/>
                </a:solidFill>
                <a:latin typeface="微软雅黑" panose="020B0503020204020204" pitchFamily="34" charset="-122"/>
                <a:ea typeface="微软雅黑" panose="020B0503020204020204" pitchFamily="34" charset="-122"/>
              </a:rPr>
              <a:t> et </a:t>
            </a:r>
            <a:r>
              <a:rPr lang="en-US" altLang="zh-CN" sz="1400" dirty="0" err="1">
                <a:solidFill>
                  <a:srgbClr val="FFFFFF"/>
                </a:solidFill>
                <a:latin typeface="微软雅黑" panose="020B0503020204020204" pitchFamily="34" charset="-122"/>
                <a:ea typeface="微软雅黑" panose="020B0503020204020204" pitchFamily="34" charset="-122"/>
              </a:rPr>
              <a:t>magnis</a:t>
            </a:r>
            <a:r>
              <a:rPr lang="en-US" altLang="zh-CN" sz="1400" dirty="0">
                <a:solidFill>
                  <a:srgbClr val="FFFFFF"/>
                </a:solidFill>
                <a:latin typeface="微软雅黑" panose="020B0503020204020204" pitchFamily="34" charset="-122"/>
                <a:ea typeface="微软雅黑" panose="020B0503020204020204" pitchFamily="34" charset="-122"/>
              </a:rPr>
              <a:t> dis parturient </a:t>
            </a:r>
            <a:r>
              <a:rPr lang="en-US" altLang="zh-CN" sz="1400" dirty="0" err="1">
                <a:solidFill>
                  <a:srgbClr val="FFFFFF"/>
                </a:solidFill>
                <a:latin typeface="微软雅黑" panose="020B0503020204020204" pitchFamily="34" charset="-122"/>
                <a:ea typeface="微软雅黑" panose="020B0503020204020204" pitchFamily="34" charset="-122"/>
              </a:rPr>
              <a:t>montes</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nascetur</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ridiculus</a:t>
            </a:r>
            <a:r>
              <a:rPr lang="en-US" altLang="zh-CN" sz="1400" dirty="0">
                <a:solidFill>
                  <a:srgbClr val="FFFFFF"/>
                </a:solidFill>
                <a:latin typeface="微软雅黑" panose="020B0503020204020204" pitchFamily="34" charset="-122"/>
                <a:ea typeface="微软雅黑" panose="020B0503020204020204" pitchFamily="34" charset="-122"/>
              </a:rPr>
              <a:t> mus. </a:t>
            </a:r>
            <a:r>
              <a:rPr lang="en-US" altLang="zh-CN" sz="1400" dirty="0" err="1">
                <a:solidFill>
                  <a:srgbClr val="FFFFFF"/>
                </a:solidFill>
                <a:latin typeface="微软雅黑" panose="020B0503020204020204" pitchFamily="34" charset="-122"/>
                <a:ea typeface="微软雅黑" panose="020B0503020204020204" pitchFamily="34" charset="-122"/>
              </a:rPr>
              <a:t>Donec</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quam</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felis</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ultricies</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nec</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pellentesque</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eu</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pretium</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quis</a:t>
            </a:r>
            <a:r>
              <a:rPr lang="en-US" altLang="zh-CN" sz="1400" dirty="0">
                <a:solidFill>
                  <a:srgbClr val="FFFFFF"/>
                </a:solidFill>
                <a:latin typeface="微软雅黑" panose="020B0503020204020204" pitchFamily="34" charset="-122"/>
                <a:ea typeface="微软雅黑" panose="020B0503020204020204" pitchFamily="34" charset="-122"/>
              </a:rPr>
              <a:t>, sem. </a:t>
            </a:r>
            <a:r>
              <a:rPr lang="en-US" altLang="zh-CN" sz="1400" dirty="0" err="1">
                <a:solidFill>
                  <a:srgbClr val="FFFFFF"/>
                </a:solidFill>
                <a:latin typeface="微软雅黑" panose="020B0503020204020204" pitchFamily="34" charset="-122"/>
                <a:ea typeface="微软雅黑" panose="020B0503020204020204" pitchFamily="34" charset="-122"/>
              </a:rPr>
              <a:t>Nulla</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consequat</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massa</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quis</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enim</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Donec</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pede</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justo</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fringilla</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vel</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aliquet</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nec</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vulputate</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eget</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arcu</a:t>
            </a:r>
            <a:r>
              <a:rPr lang="en-US" altLang="zh-CN" sz="1400" dirty="0">
                <a:solidFill>
                  <a:srgbClr val="FFFFFF"/>
                </a:solidFill>
                <a:latin typeface="微软雅黑" panose="020B0503020204020204" pitchFamily="34" charset="-122"/>
                <a:ea typeface="微软雅黑" panose="020B0503020204020204" pitchFamily="34" charset="-122"/>
              </a:rPr>
              <a:t>. In </a:t>
            </a:r>
            <a:r>
              <a:rPr lang="en-US" altLang="zh-CN" sz="1400" dirty="0" err="1">
                <a:solidFill>
                  <a:srgbClr val="FFFFFF"/>
                </a:solidFill>
                <a:latin typeface="微软雅黑" panose="020B0503020204020204" pitchFamily="34" charset="-122"/>
                <a:ea typeface="微软雅黑" panose="020B0503020204020204" pitchFamily="34" charset="-122"/>
              </a:rPr>
              <a:t>enim</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justo</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rhoncus</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ut</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imperdiet</a:t>
            </a:r>
            <a:r>
              <a:rPr lang="en-US" altLang="zh-CN" sz="1400" dirty="0">
                <a:solidFill>
                  <a:srgbClr val="FFFFFF"/>
                </a:solidFill>
                <a:latin typeface="微软雅黑" panose="020B0503020204020204" pitchFamily="34" charset="-122"/>
                <a:ea typeface="微软雅黑" panose="020B0503020204020204" pitchFamily="34" charset="-122"/>
              </a:rPr>
              <a:t> a, </a:t>
            </a:r>
            <a:r>
              <a:rPr lang="en-US" altLang="zh-CN" sz="1400" dirty="0" err="1">
                <a:solidFill>
                  <a:srgbClr val="FFFFFF"/>
                </a:solidFill>
                <a:latin typeface="微软雅黑" panose="020B0503020204020204" pitchFamily="34" charset="-122"/>
                <a:ea typeface="微软雅黑" panose="020B0503020204020204" pitchFamily="34" charset="-122"/>
              </a:rPr>
              <a:t>venenatis</a:t>
            </a:r>
            <a:r>
              <a:rPr lang="en-US" altLang="zh-CN" sz="1400" dirty="0">
                <a:solidFill>
                  <a:srgbClr val="FFFFFF"/>
                </a:solidFill>
                <a:latin typeface="微软雅黑" panose="020B0503020204020204" pitchFamily="34" charset="-122"/>
                <a:ea typeface="微软雅黑" panose="020B0503020204020204" pitchFamily="34" charset="-122"/>
              </a:rPr>
              <a:t> vitae, </a:t>
            </a:r>
            <a:r>
              <a:rPr lang="en-US" altLang="zh-CN" sz="1400" dirty="0" err="1">
                <a:solidFill>
                  <a:srgbClr val="FFFFFF"/>
                </a:solidFill>
                <a:latin typeface="微软雅黑" panose="020B0503020204020204" pitchFamily="34" charset="-122"/>
                <a:ea typeface="微软雅黑" panose="020B0503020204020204" pitchFamily="34" charset="-122"/>
              </a:rPr>
              <a:t>justo</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Nullam</a:t>
            </a:r>
            <a:r>
              <a:rPr lang="en-US" altLang="zh-CN" sz="1400" dirty="0">
                <a:solidFill>
                  <a:srgbClr val="FFFFFF"/>
                </a:solidFill>
                <a:latin typeface="微软雅黑" panose="020B0503020204020204" pitchFamily="34" charset="-122"/>
                <a:ea typeface="微软雅黑" panose="020B0503020204020204" pitchFamily="34" charset="-122"/>
              </a:rPr>
              <a:t> dictum </a:t>
            </a:r>
            <a:r>
              <a:rPr lang="en-US" altLang="zh-CN" sz="1400" dirty="0" err="1">
                <a:solidFill>
                  <a:srgbClr val="FFFFFF"/>
                </a:solidFill>
                <a:latin typeface="微软雅黑" panose="020B0503020204020204" pitchFamily="34" charset="-122"/>
                <a:ea typeface="微软雅黑" panose="020B0503020204020204" pitchFamily="34" charset="-122"/>
              </a:rPr>
              <a:t>felis</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eu</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pede</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mollis</a:t>
            </a:r>
            <a:r>
              <a:rPr lang="en-US" altLang="zh-CN" sz="1400" dirty="0">
                <a:solidFill>
                  <a:srgbClr val="FFFFFF"/>
                </a:solidFill>
                <a:latin typeface="微软雅黑" panose="020B0503020204020204" pitchFamily="34" charset="-122"/>
                <a:ea typeface="微软雅黑" panose="020B0503020204020204" pitchFamily="34" charset="-122"/>
              </a:rPr>
              <a:t> </a:t>
            </a:r>
            <a:r>
              <a:rPr lang="en-US" altLang="zh-CN" sz="1400" dirty="0" err="1">
                <a:solidFill>
                  <a:srgbClr val="FFFFFF"/>
                </a:solidFill>
                <a:latin typeface="微软雅黑" panose="020B0503020204020204" pitchFamily="34" charset="-122"/>
                <a:ea typeface="微软雅黑" panose="020B0503020204020204" pitchFamily="34" charset="-122"/>
              </a:rPr>
              <a:t>pretium</a:t>
            </a:r>
            <a:r>
              <a:rPr lang="en-US" altLang="zh-CN" sz="1400" dirty="0">
                <a:solidFill>
                  <a:srgbClr val="FFFFFF"/>
                </a:solidFill>
                <a:latin typeface="微软雅黑" panose="020B0503020204020204" pitchFamily="34" charset="-122"/>
                <a:ea typeface="微软雅黑" panose="020B0503020204020204" pitchFamily="34" charset="-122"/>
              </a:rPr>
              <a:t>. Integer </a:t>
            </a:r>
            <a:r>
              <a:rPr lang="en-US" altLang="zh-CN" sz="1400" dirty="0" err="1">
                <a:solidFill>
                  <a:srgbClr val="FFFFFF"/>
                </a:solidFill>
                <a:latin typeface="微软雅黑" panose="020B0503020204020204" pitchFamily="34" charset="-122"/>
                <a:ea typeface="微软雅黑" panose="020B0503020204020204" pitchFamily="34" charset="-122"/>
              </a:rPr>
              <a:t>tincidunt</a:t>
            </a:r>
            <a:r>
              <a:rPr lang="en-US" altLang="zh-CN" sz="1400" dirty="0">
                <a:solidFill>
                  <a:srgbClr val="FFFFFF"/>
                </a:solidFill>
                <a:latin typeface="微软雅黑" panose="020B0503020204020204" pitchFamily="34" charset="-122"/>
                <a:ea typeface="微软雅黑" panose="020B0503020204020204" pitchFamily="34" charset="-122"/>
              </a:rPr>
              <a:t>.</a:t>
            </a:r>
          </a:p>
        </p:txBody>
      </p:sp>
      <p:grpSp>
        <p:nvGrpSpPr>
          <p:cNvPr id="25607" name="组合 6"/>
          <p:cNvGrpSpPr>
            <a:grpSpLocks/>
          </p:cNvGrpSpPr>
          <p:nvPr/>
        </p:nvGrpSpPr>
        <p:grpSpPr bwMode="auto">
          <a:xfrm>
            <a:off x="1103313" y="574675"/>
            <a:ext cx="1420812" cy="1422400"/>
            <a:chOff x="0" y="0"/>
            <a:chExt cx="1422030" cy="1422030"/>
          </a:xfrm>
        </p:grpSpPr>
        <p:sp>
          <p:nvSpPr>
            <p:cNvPr id="25608"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25609"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
        <p:nvSpPr>
          <p:cNvPr id="12" name="任意多边形 2">
            <a:extLst>
              <a:ext uri="{FF2B5EF4-FFF2-40B4-BE49-F238E27FC236}">
                <a16:creationId xmlns:a16="http://schemas.microsoft.com/office/drawing/2014/main" id="{39E2F6B7-164D-4646-899D-3EC45866A379}"/>
              </a:ext>
            </a:extLst>
          </p:cNvPr>
          <p:cNvSpPr>
            <a:spLocks/>
          </p:cNvSpPr>
          <p:nvPr/>
        </p:nvSpPr>
        <p:spPr bwMode="auto">
          <a:xfrm>
            <a:off x="8704881" y="-82300"/>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dirty="0"/>
          </a:p>
        </p:txBody>
      </p:sp>
    </p:spTree>
    <p:extLst>
      <p:ext uri="{BB962C8B-B14F-4D97-AF65-F5344CB8AC3E}">
        <p14:creationId xmlns:p14="http://schemas.microsoft.com/office/powerpoint/2010/main" val="34451976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8" y="-63500"/>
            <a:ext cx="1227296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59" name="组合 30"/>
          <p:cNvGrpSpPr>
            <a:grpSpLocks/>
          </p:cNvGrpSpPr>
          <p:nvPr/>
        </p:nvGrpSpPr>
        <p:grpSpPr bwMode="auto">
          <a:xfrm flipV="1">
            <a:off x="-28575" y="6269038"/>
            <a:ext cx="7569200" cy="149225"/>
            <a:chOff x="0" y="0"/>
            <a:chExt cx="17795517" cy="198783"/>
          </a:xfrm>
        </p:grpSpPr>
        <p:sp>
          <p:nvSpPr>
            <p:cNvPr id="19460" name="矩形 31"/>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19461" name="组合 32"/>
            <p:cNvGrpSpPr>
              <a:grpSpLocks/>
            </p:cNvGrpSpPr>
            <p:nvPr/>
          </p:nvGrpSpPr>
          <p:grpSpPr bwMode="auto">
            <a:xfrm>
              <a:off x="3141995" y="0"/>
              <a:ext cx="14653522" cy="198783"/>
              <a:chOff x="0" y="0"/>
              <a:chExt cx="14653522" cy="198783"/>
            </a:xfrm>
          </p:grpSpPr>
          <p:sp>
            <p:nvSpPr>
              <p:cNvPr id="19462" name="矩形 33"/>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463" name="矩形 34"/>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464" name="矩形 35"/>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465" name="矩形 36"/>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sp>
        <p:nvSpPr>
          <p:cNvPr id="19466" name="Oval 4"/>
          <p:cNvSpPr>
            <a:spLocks noChangeArrowheads="1"/>
          </p:cNvSpPr>
          <p:nvPr/>
        </p:nvSpPr>
        <p:spPr bwMode="auto">
          <a:xfrm>
            <a:off x="519113" y="5351463"/>
            <a:ext cx="639762" cy="639762"/>
          </a:xfrm>
          <a:prstGeom prst="ellipse">
            <a:avLst/>
          </a:prstGeom>
          <a:solidFill>
            <a:srgbClr val="BF2121">
              <a:alpha val="87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595959"/>
              </a:solidFill>
            </a:endParaRPr>
          </a:p>
        </p:txBody>
      </p:sp>
      <p:sp>
        <p:nvSpPr>
          <p:cNvPr id="19467" name="TextBox 6"/>
          <p:cNvSpPr txBox="1">
            <a:spLocks noChangeArrowheads="1"/>
          </p:cNvSpPr>
          <p:nvPr/>
        </p:nvSpPr>
        <p:spPr bwMode="auto">
          <a:xfrm>
            <a:off x="1296988" y="5394325"/>
            <a:ext cx="22574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595959"/>
                </a:solidFill>
                <a:latin typeface="微软雅黑" panose="020B0503020204020204" pitchFamily="34" charset="-122"/>
                <a:ea typeface="微软雅黑" panose="020B0503020204020204" pitchFamily="34" charset="-122"/>
              </a:rPr>
              <a:t>文化定义</a:t>
            </a:r>
            <a:r>
              <a:rPr lang="en-US" altLang="zh-CN" b="1">
                <a:solidFill>
                  <a:srgbClr val="595959"/>
                </a:solidFill>
                <a:latin typeface="微软雅黑" panose="020B0503020204020204" pitchFamily="34" charset="-122"/>
                <a:ea typeface="微软雅黑" panose="020B0503020204020204" pitchFamily="34" charset="-122"/>
              </a:rPr>
              <a:t> </a:t>
            </a:r>
            <a:r>
              <a:rPr lang="en-US" altLang="zh-CN" sz="1000">
                <a:solidFill>
                  <a:srgbClr val="595959"/>
                </a:solidFill>
                <a:latin typeface="微软雅黑" panose="020B0503020204020204" pitchFamily="34" charset="-122"/>
                <a:ea typeface="微软雅黑" panose="020B0503020204020204" pitchFamily="34" charset="-122"/>
              </a:rPr>
              <a:t>dolor sit amet, consectetuer adipiscing elit. Aenean commodo ligula eget dolor.</a:t>
            </a:r>
          </a:p>
        </p:txBody>
      </p:sp>
      <p:sp>
        <p:nvSpPr>
          <p:cNvPr id="19468" name="Oval 8"/>
          <p:cNvSpPr>
            <a:spLocks noChangeArrowheads="1"/>
          </p:cNvSpPr>
          <p:nvPr/>
        </p:nvSpPr>
        <p:spPr bwMode="auto">
          <a:xfrm>
            <a:off x="4225925" y="5351463"/>
            <a:ext cx="638175" cy="639762"/>
          </a:xfrm>
          <a:prstGeom prst="ellipse">
            <a:avLst/>
          </a:prstGeom>
          <a:solidFill>
            <a:srgbClr val="BF2121">
              <a:alpha val="87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595959"/>
              </a:solidFill>
            </a:endParaRPr>
          </a:p>
        </p:txBody>
      </p:sp>
      <p:sp>
        <p:nvSpPr>
          <p:cNvPr id="19469" name="TextBox 10"/>
          <p:cNvSpPr txBox="1">
            <a:spLocks noChangeArrowheads="1"/>
          </p:cNvSpPr>
          <p:nvPr/>
        </p:nvSpPr>
        <p:spPr bwMode="auto">
          <a:xfrm>
            <a:off x="5003800" y="5394325"/>
            <a:ext cx="22558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595959"/>
                </a:solidFill>
                <a:latin typeface="微软雅黑" panose="020B0503020204020204" pitchFamily="34" charset="-122"/>
                <a:ea typeface="微软雅黑" panose="020B0503020204020204" pitchFamily="34" charset="-122"/>
              </a:rPr>
              <a:t>文化作用</a:t>
            </a:r>
            <a:r>
              <a:rPr lang="en-US" altLang="zh-CN" b="1">
                <a:solidFill>
                  <a:srgbClr val="595959"/>
                </a:solidFill>
                <a:latin typeface="微软雅黑" panose="020B0503020204020204" pitchFamily="34" charset="-122"/>
                <a:ea typeface="微软雅黑" panose="020B0503020204020204" pitchFamily="34" charset="-122"/>
              </a:rPr>
              <a:t> </a:t>
            </a:r>
            <a:r>
              <a:rPr lang="en-US" altLang="zh-CN" sz="1000">
                <a:solidFill>
                  <a:srgbClr val="595959"/>
                </a:solidFill>
                <a:latin typeface="微软雅黑" panose="020B0503020204020204" pitchFamily="34" charset="-122"/>
                <a:ea typeface="微软雅黑" panose="020B0503020204020204" pitchFamily="34" charset="-122"/>
              </a:rPr>
              <a:t>dolor sit amet, consectetuer adipiscing elit. Aenean commodo ligula eget dolor</a:t>
            </a:r>
            <a:r>
              <a:rPr lang="en-US" altLang="zh-CN" sz="1000">
                <a:solidFill>
                  <a:srgbClr val="595959"/>
                </a:solidFill>
                <a:latin typeface="Open Sans Light" panose="020B0306030504020204" pitchFamily="34" charset="0"/>
                <a:cs typeface="Open Sans Light" panose="020B0306030504020204" pitchFamily="34" charset="0"/>
              </a:rPr>
              <a:t>.</a:t>
            </a:r>
          </a:p>
        </p:txBody>
      </p:sp>
      <p:sp>
        <p:nvSpPr>
          <p:cNvPr id="19470" name="任意多边形 40"/>
          <p:cNvSpPr>
            <a:spLocks/>
          </p:cNvSpPr>
          <p:nvPr/>
        </p:nvSpPr>
        <p:spPr bwMode="auto">
          <a:xfrm>
            <a:off x="7186613" y="2046288"/>
            <a:ext cx="5081587" cy="2249487"/>
          </a:xfrm>
          <a:custGeom>
            <a:avLst/>
            <a:gdLst>
              <a:gd name="T0" fmla="*/ 562397 w 5081512"/>
              <a:gd name="T1" fmla="*/ 0 h 2249584"/>
              <a:gd name="T2" fmla="*/ 5081512 w 5081512"/>
              <a:gd name="T3" fmla="*/ 0 h 2249584"/>
              <a:gd name="T4" fmla="*/ 5081512 w 5081512"/>
              <a:gd name="T5" fmla="*/ 2249584 h 2249584"/>
              <a:gd name="T6" fmla="*/ 562397 w 5081512"/>
              <a:gd name="T7" fmla="*/ 2249584 h 2249584"/>
              <a:gd name="T8" fmla="*/ 0 w 5081512"/>
              <a:gd name="T9" fmla="*/ 1124792 h 2249584"/>
              <a:gd name="T10" fmla="*/ 562397 w 5081512"/>
              <a:gd name="T11" fmla="*/ 0 h 2249584"/>
            </a:gdLst>
            <a:ahLst/>
            <a:cxnLst>
              <a:cxn ang="0">
                <a:pos x="T0" y="T1"/>
              </a:cxn>
              <a:cxn ang="0">
                <a:pos x="T2" y="T3"/>
              </a:cxn>
              <a:cxn ang="0">
                <a:pos x="T4" y="T5"/>
              </a:cxn>
              <a:cxn ang="0">
                <a:pos x="T6" y="T7"/>
              </a:cxn>
              <a:cxn ang="0">
                <a:pos x="T8" y="T9"/>
              </a:cxn>
              <a:cxn ang="0">
                <a:pos x="T10" y="T11"/>
              </a:cxn>
            </a:cxnLst>
            <a:rect l="0" t="0" r="r" b="b"/>
            <a:pathLst>
              <a:path w="5081512" h="2249584">
                <a:moveTo>
                  <a:pt x="562397" y="0"/>
                </a:moveTo>
                <a:lnTo>
                  <a:pt x="5081512" y="0"/>
                </a:lnTo>
                <a:lnTo>
                  <a:pt x="5081512" y="2249584"/>
                </a:lnTo>
                <a:lnTo>
                  <a:pt x="562397" y="2249584"/>
                </a:lnTo>
                <a:lnTo>
                  <a:pt x="0" y="1124792"/>
                </a:lnTo>
                <a:lnTo>
                  <a:pt x="562397" y="0"/>
                </a:lnTo>
                <a:close/>
              </a:path>
            </a:pathLst>
          </a:custGeom>
          <a:solidFill>
            <a:srgbClr val="BF2121">
              <a:alpha val="87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471" name="TextBox 12"/>
          <p:cNvSpPr txBox="1">
            <a:spLocks noChangeArrowheads="1"/>
          </p:cNvSpPr>
          <p:nvPr/>
        </p:nvSpPr>
        <p:spPr bwMode="auto">
          <a:xfrm>
            <a:off x="7810500" y="2571750"/>
            <a:ext cx="45291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rgbClr val="FFFFFF"/>
                </a:solidFill>
                <a:latin typeface="Open Sans Light" panose="020B0306030504020204" pitchFamily="34" charset="0"/>
                <a:cs typeface="Open Sans Light" panose="020B0306030504020204" pitchFamily="34" charset="0"/>
              </a:rPr>
              <a:t>Making money </a:t>
            </a:r>
            <a:r>
              <a:rPr lang="en-US" altLang="zh-CN" sz="2400">
                <a:solidFill>
                  <a:srgbClr val="FFFFFF"/>
                </a:solidFill>
                <a:latin typeface="Open Sans Light" panose="020B0306030504020204" pitchFamily="34" charset="0"/>
                <a:cs typeface="Open Sans Light" panose="020B0306030504020204" pitchFamily="34" charset="0"/>
              </a:rPr>
              <a:t>is art and working is art and good business is the best art.</a:t>
            </a:r>
          </a:p>
        </p:txBody>
      </p:sp>
      <p:sp>
        <p:nvSpPr>
          <p:cNvPr id="19472" name="TextBox 13"/>
          <p:cNvSpPr txBox="1">
            <a:spLocks noChangeArrowheads="1"/>
          </p:cNvSpPr>
          <p:nvPr/>
        </p:nvSpPr>
        <p:spPr bwMode="auto">
          <a:xfrm>
            <a:off x="7978775" y="5348288"/>
            <a:ext cx="35877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2000" b="1">
                <a:solidFill>
                  <a:srgbClr val="595959"/>
                </a:solidFill>
                <a:latin typeface="微软雅黑" panose="020B0503020204020204" pitchFamily="34" charset="-122"/>
                <a:ea typeface="微软雅黑" panose="020B0503020204020204" pitchFamily="34" charset="-122"/>
              </a:rPr>
              <a:t>文化建设重要性</a:t>
            </a:r>
            <a:r>
              <a:rPr lang="en-US" altLang="zh-CN" sz="1100">
                <a:solidFill>
                  <a:srgbClr val="595959"/>
                </a:solidFill>
                <a:latin typeface="微软雅黑" panose="020B0503020204020204" pitchFamily="34" charset="-122"/>
                <a:ea typeface="微软雅黑" panose="020B0503020204020204" pitchFamily="34" charset="-122"/>
              </a:rPr>
              <a:t>dolor sit amet, consectetuer adipiscing elit. Aenean commodo ligula eget dolor.</a:t>
            </a:r>
          </a:p>
          <a:p>
            <a:pPr algn="just" eaLnBrk="1" hangingPunct="1"/>
            <a:r>
              <a:rPr lang="en-US" altLang="zh-CN" sz="1100">
                <a:solidFill>
                  <a:srgbClr val="595959"/>
                </a:solidFill>
                <a:latin typeface="微软雅黑" panose="020B0503020204020204" pitchFamily="34" charset="-122"/>
                <a:ea typeface="微软雅黑" panose="020B0503020204020204" pitchFamily="34" charset="-122"/>
              </a:rPr>
              <a:t>Aenean massa. Cum sociis natoque penatibus et magnis dis parturient montes, nascetur ridiculus mus. Donec quam felis, ultricies nec, pellentesque eu, pretium quis, sem. </a:t>
            </a:r>
          </a:p>
        </p:txBody>
      </p:sp>
      <p:sp>
        <p:nvSpPr>
          <p:cNvPr id="19473" name="文本框 43"/>
          <p:cNvSpPr>
            <a:spLocks/>
          </p:cNvSpPr>
          <p:nvPr/>
        </p:nvSpPr>
        <p:spPr bwMode="auto">
          <a:xfrm>
            <a:off x="0" y="33338"/>
            <a:ext cx="12192000" cy="4725987"/>
          </a:xfrm>
          <a:custGeom>
            <a:avLst/>
            <a:gdLst>
              <a:gd name="T0" fmla="*/ 0 w 12191999"/>
              <a:gd name="T1" fmla="*/ 0 h 4726744"/>
              <a:gd name="T2" fmla="*/ 12191999 w 12191999"/>
              <a:gd name="T3" fmla="*/ 0 h 4726744"/>
              <a:gd name="T4" fmla="*/ 12191999 w 12191999"/>
              <a:gd name="T5" fmla="*/ 4726744 h 4726744"/>
              <a:gd name="T6" fmla="*/ 0 w 12191999"/>
              <a:gd name="T7" fmla="*/ 4726744 h 4726744"/>
              <a:gd name="T8" fmla="*/ 0 w 12191999"/>
              <a:gd name="T9" fmla="*/ 0 h 4726744"/>
            </a:gdLst>
            <a:ahLst/>
            <a:cxnLst>
              <a:cxn ang="0">
                <a:pos x="T0" y="T1"/>
              </a:cxn>
              <a:cxn ang="0">
                <a:pos x="T2" y="T3"/>
              </a:cxn>
              <a:cxn ang="0">
                <a:pos x="T4" y="T5"/>
              </a:cxn>
              <a:cxn ang="0">
                <a:pos x="T6" y="T7"/>
              </a:cxn>
              <a:cxn ang="0">
                <a:pos x="T8" y="T9"/>
              </a:cxn>
            </a:cxnLst>
            <a:rect l="0" t="0" r="r" b="b"/>
            <a:pathLst>
              <a:path w="12191999" h="4726744">
                <a:moveTo>
                  <a:pt x="0" y="0"/>
                </a:moveTo>
                <a:lnTo>
                  <a:pt x="12191999" y="0"/>
                </a:lnTo>
                <a:lnTo>
                  <a:pt x="12191999" y="4726744"/>
                </a:lnTo>
                <a:lnTo>
                  <a:pt x="0" y="4726744"/>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4" name="Freeform 108"/>
          <p:cNvSpPr>
            <a:spLocks noEditPoints="1"/>
          </p:cNvSpPr>
          <p:nvPr/>
        </p:nvSpPr>
        <p:spPr bwMode="auto">
          <a:xfrm>
            <a:off x="4389438" y="5500688"/>
            <a:ext cx="311150" cy="339725"/>
          </a:xfrm>
          <a:custGeom>
            <a:avLst/>
            <a:gdLst>
              <a:gd name="T0" fmla="*/ 74 w 86"/>
              <a:gd name="T1" fmla="*/ 63 h 94"/>
              <a:gd name="T2" fmla="*/ 70 w 86"/>
              <a:gd name="T3" fmla="*/ 62 h 94"/>
              <a:gd name="T4" fmla="*/ 72 w 86"/>
              <a:gd name="T5" fmla="*/ 57 h 94"/>
              <a:gd name="T6" fmla="*/ 76 w 86"/>
              <a:gd name="T7" fmla="*/ 53 h 94"/>
              <a:gd name="T8" fmla="*/ 80 w 86"/>
              <a:gd name="T9" fmla="*/ 50 h 94"/>
              <a:gd name="T10" fmla="*/ 83 w 86"/>
              <a:gd name="T11" fmla="*/ 48 h 94"/>
              <a:gd name="T12" fmla="*/ 85 w 86"/>
              <a:gd name="T13" fmla="*/ 49 h 94"/>
              <a:gd name="T14" fmla="*/ 85 w 86"/>
              <a:gd name="T15" fmla="*/ 58 h 94"/>
              <a:gd name="T16" fmla="*/ 85 w 86"/>
              <a:gd name="T17" fmla="*/ 64 h 94"/>
              <a:gd name="T18" fmla="*/ 83 w 86"/>
              <a:gd name="T19" fmla="*/ 68 h 94"/>
              <a:gd name="T20" fmla="*/ 80 w 86"/>
              <a:gd name="T21" fmla="*/ 67 h 94"/>
              <a:gd name="T22" fmla="*/ 65 w 86"/>
              <a:gd name="T23" fmla="*/ 84 h 94"/>
              <a:gd name="T24" fmla="*/ 44 w 86"/>
              <a:gd name="T25" fmla="*/ 93 h 94"/>
              <a:gd name="T26" fmla="*/ 43 w 86"/>
              <a:gd name="T27" fmla="*/ 94 h 94"/>
              <a:gd name="T28" fmla="*/ 41 w 86"/>
              <a:gd name="T29" fmla="*/ 93 h 94"/>
              <a:gd name="T30" fmla="*/ 20 w 86"/>
              <a:gd name="T31" fmla="*/ 84 h 94"/>
              <a:gd name="T32" fmla="*/ 6 w 86"/>
              <a:gd name="T33" fmla="*/ 67 h 94"/>
              <a:gd name="T34" fmla="*/ 3 w 86"/>
              <a:gd name="T35" fmla="*/ 68 h 94"/>
              <a:gd name="T36" fmla="*/ 1 w 86"/>
              <a:gd name="T37" fmla="*/ 64 h 94"/>
              <a:gd name="T38" fmla="*/ 0 w 86"/>
              <a:gd name="T39" fmla="*/ 58 h 94"/>
              <a:gd name="T40" fmla="*/ 0 w 86"/>
              <a:gd name="T41" fmla="*/ 49 h 94"/>
              <a:gd name="T42" fmla="*/ 3 w 86"/>
              <a:gd name="T43" fmla="*/ 48 h 94"/>
              <a:gd name="T44" fmla="*/ 6 w 86"/>
              <a:gd name="T45" fmla="*/ 50 h 94"/>
              <a:gd name="T46" fmla="*/ 9 w 86"/>
              <a:gd name="T47" fmla="*/ 53 h 94"/>
              <a:gd name="T48" fmla="*/ 14 w 86"/>
              <a:gd name="T49" fmla="*/ 57 h 94"/>
              <a:gd name="T50" fmla="*/ 16 w 86"/>
              <a:gd name="T51" fmla="*/ 62 h 94"/>
              <a:gd name="T52" fmla="*/ 12 w 86"/>
              <a:gd name="T53" fmla="*/ 63 h 94"/>
              <a:gd name="T54" fmla="*/ 37 w 86"/>
              <a:gd name="T55" fmla="*/ 78 h 94"/>
              <a:gd name="T56" fmla="*/ 37 w 86"/>
              <a:gd name="T57" fmla="*/ 36 h 94"/>
              <a:gd name="T58" fmla="*/ 27 w 86"/>
              <a:gd name="T59" fmla="*/ 36 h 94"/>
              <a:gd name="T60" fmla="*/ 23 w 86"/>
              <a:gd name="T61" fmla="*/ 38 h 94"/>
              <a:gd name="T62" fmla="*/ 17 w 86"/>
              <a:gd name="T63" fmla="*/ 32 h 94"/>
              <a:gd name="T64" fmla="*/ 23 w 86"/>
              <a:gd name="T65" fmla="*/ 26 h 94"/>
              <a:gd name="T66" fmla="*/ 28 w 86"/>
              <a:gd name="T67" fmla="*/ 28 h 94"/>
              <a:gd name="T68" fmla="*/ 37 w 86"/>
              <a:gd name="T69" fmla="*/ 28 h 94"/>
              <a:gd name="T70" fmla="*/ 37 w 86"/>
              <a:gd name="T71" fmla="*/ 23 h 94"/>
              <a:gd name="T72" fmla="*/ 30 w 86"/>
              <a:gd name="T73" fmla="*/ 12 h 94"/>
              <a:gd name="T74" fmla="*/ 42 w 86"/>
              <a:gd name="T75" fmla="*/ 0 h 94"/>
              <a:gd name="T76" fmla="*/ 55 w 86"/>
              <a:gd name="T77" fmla="*/ 12 h 94"/>
              <a:gd name="T78" fmla="*/ 48 w 86"/>
              <a:gd name="T79" fmla="*/ 23 h 94"/>
              <a:gd name="T80" fmla="*/ 48 w 86"/>
              <a:gd name="T81" fmla="*/ 28 h 94"/>
              <a:gd name="T82" fmla="*/ 57 w 86"/>
              <a:gd name="T83" fmla="*/ 28 h 94"/>
              <a:gd name="T84" fmla="*/ 62 w 86"/>
              <a:gd name="T85" fmla="*/ 26 h 94"/>
              <a:gd name="T86" fmla="*/ 68 w 86"/>
              <a:gd name="T87" fmla="*/ 32 h 94"/>
              <a:gd name="T88" fmla="*/ 62 w 86"/>
              <a:gd name="T89" fmla="*/ 38 h 94"/>
              <a:gd name="T90" fmla="*/ 58 w 86"/>
              <a:gd name="T91" fmla="*/ 36 h 94"/>
              <a:gd name="T92" fmla="*/ 48 w 86"/>
              <a:gd name="T93" fmla="*/ 36 h 94"/>
              <a:gd name="T94" fmla="*/ 48 w 86"/>
              <a:gd name="T95" fmla="*/ 78 h 94"/>
              <a:gd name="T96" fmla="*/ 74 w 86"/>
              <a:gd name="T97" fmla="*/ 63 h 94"/>
              <a:gd name="T98" fmla="*/ 42 w 86"/>
              <a:gd name="T99" fmla="*/ 7 h 94"/>
              <a:gd name="T100" fmla="*/ 38 w 86"/>
              <a:gd name="T101" fmla="*/ 12 h 94"/>
              <a:gd name="T102" fmla="*/ 42 w 86"/>
              <a:gd name="T103" fmla="*/ 17 h 94"/>
              <a:gd name="T104" fmla="*/ 47 w 86"/>
              <a:gd name="T105" fmla="*/ 12 h 94"/>
              <a:gd name="T106" fmla="*/ 42 w 86"/>
              <a:gd name="T107" fmla="*/ 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94">
                <a:moveTo>
                  <a:pt x="74" y="63"/>
                </a:moveTo>
                <a:cubicBezTo>
                  <a:pt x="72" y="63"/>
                  <a:pt x="71" y="63"/>
                  <a:pt x="70" y="62"/>
                </a:cubicBezTo>
                <a:cubicBezTo>
                  <a:pt x="69" y="60"/>
                  <a:pt x="71" y="58"/>
                  <a:pt x="72" y="57"/>
                </a:cubicBezTo>
                <a:cubicBezTo>
                  <a:pt x="73" y="56"/>
                  <a:pt x="75" y="54"/>
                  <a:pt x="76" y="53"/>
                </a:cubicBezTo>
                <a:cubicBezTo>
                  <a:pt x="78" y="52"/>
                  <a:pt x="79" y="51"/>
                  <a:pt x="80" y="50"/>
                </a:cubicBezTo>
                <a:cubicBezTo>
                  <a:pt x="81" y="49"/>
                  <a:pt x="82" y="49"/>
                  <a:pt x="83" y="48"/>
                </a:cubicBezTo>
                <a:cubicBezTo>
                  <a:pt x="85" y="49"/>
                  <a:pt x="85" y="49"/>
                  <a:pt x="85" y="49"/>
                </a:cubicBezTo>
                <a:cubicBezTo>
                  <a:pt x="85" y="52"/>
                  <a:pt x="86" y="55"/>
                  <a:pt x="85" y="58"/>
                </a:cubicBezTo>
                <a:cubicBezTo>
                  <a:pt x="85" y="60"/>
                  <a:pt x="85" y="62"/>
                  <a:pt x="85" y="64"/>
                </a:cubicBezTo>
                <a:cubicBezTo>
                  <a:pt x="85" y="65"/>
                  <a:pt x="84" y="67"/>
                  <a:pt x="83" y="68"/>
                </a:cubicBezTo>
                <a:cubicBezTo>
                  <a:pt x="82" y="68"/>
                  <a:pt x="81" y="67"/>
                  <a:pt x="80" y="67"/>
                </a:cubicBezTo>
                <a:cubicBezTo>
                  <a:pt x="77" y="74"/>
                  <a:pt x="72" y="79"/>
                  <a:pt x="65" y="84"/>
                </a:cubicBezTo>
                <a:cubicBezTo>
                  <a:pt x="59" y="88"/>
                  <a:pt x="51" y="90"/>
                  <a:pt x="44" y="93"/>
                </a:cubicBezTo>
                <a:cubicBezTo>
                  <a:pt x="43" y="94"/>
                  <a:pt x="43" y="94"/>
                  <a:pt x="43" y="94"/>
                </a:cubicBezTo>
                <a:cubicBezTo>
                  <a:pt x="41" y="93"/>
                  <a:pt x="41" y="93"/>
                  <a:pt x="41" y="93"/>
                </a:cubicBezTo>
                <a:cubicBezTo>
                  <a:pt x="34" y="90"/>
                  <a:pt x="27" y="88"/>
                  <a:pt x="20" y="84"/>
                </a:cubicBezTo>
                <a:cubicBezTo>
                  <a:pt x="14" y="79"/>
                  <a:pt x="9" y="74"/>
                  <a:pt x="6" y="67"/>
                </a:cubicBezTo>
                <a:cubicBezTo>
                  <a:pt x="5" y="67"/>
                  <a:pt x="4" y="68"/>
                  <a:pt x="3" y="68"/>
                </a:cubicBezTo>
                <a:cubicBezTo>
                  <a:pt x="1" y="67"/>
                  <a:pt x="1" y="65"/>
                  <a:pt x="1" y="64"/>
                </a:cubicBezTo>
                <a:cubicBezTo>
                  <a:pt x="0" y="62"/>
                  <a:pt x="0" y="60"/>
                  <a:pt x="0" y="58"/>
                </a:cubicBezTo>
                <a:cubicBezTo>
                  <a:pt x="0" y="55"/>
                  <a:pt x="0" y="52"/>
                  <a:pt x="0" y="49"/>
                </a:cubicBezTo>
                <a:cubicBezTo>
                  <a:pt x="3" y="48"/>
                  <a:pt x="3" y="48"/>
                  <a:pt x="3" y="48"/>
                </a:cubicBezTo>
                <a:cubicBezTo>
                  <a:pt x="4" y="49"/>
                  <a:pt x="5" y="49"/>
                  <a:pt x="6" y="50"/>
                </a:cubicBezTo>
                <a:cubicBezTo>
                  <a:pt x="7" y="51"/>
                  <a:pt x="8" y="52"/>
                  <a:pt x="9" y="53"/>
                </a:cubicBezTo>
                <a:cubicBezTo>
                  <a:pt x="11" y="54"/>
                  <a:pt x="12" y="56"/>
                  <a:pt x="14" y="57"/>
                </a:cubicBezTo>
                <a:cubicBezTo>
                  <a:pt x="15" y="58"/>
                  <a:pt x="16" y="60"/>
                  <a:pt x="16" y="62"/>
                </a:cubicBezTo>
                <a:cubicBezTo>
                  <a:pt x="15" y="63"/>
                  <a:pt x="14" y="63"/>
                  <a:pt x="12" y="63"/>
                </a:cubicBezTo>
                <a:cubicBezTo>
                  <a:pt x="17" y="71"/>
                  <a:pt x="28" y="76"/>
                  <a:pt x="37" y="78"/>
                </a:cubicBezTo>
                <a:cubicBezTo>
                  <a:pt x="37" y="36"/>
                  <a:pt x="37" y="36"/>
                  <a:pt x="37" y="36"/>
                </a:cubicBezTo>
                <a:cubicBezTo>
                  <a:pt x="27" y="36"/>
                  <a:pt x="27" y="36"/>
                  <a:pt x="27" y="36"/>
                </a:cubicBezTo>
                <a:cubicBezTo>
                  <a:pt x="26" y="37"/>
                  <a:pt x="25" y="38"/>
                  <a:pt x="23" y="38"/>
                </a:cubicBezTo>
                <a:cubicBezTo>
                  <a:pt x="20" y="38"/>
                  <a:pt x="17" y="35"/>
                  <a:pt x="17" y="32"/>
                </a:cubicBezTo>
                <a:cubicBezTo>
                  <a:pt x="17" y="28"/>
                  <a:pt x="20" y="26"/>
                  <a:pt x="23" y="26"/>
                </a:cubicBezTo>
                <a:cubicBezTo>
                  <a:pt x="25" y="26"/>
                  <a:pt x="27" y="27"/>
                  <a:pt x="28" y="28"/>
                </a:cubicBezTo>
                <a:cubicBezTo>
                  <a:pt x="37" y="28"/>
                  <a:pt x="37" y="28"/>
                  <a:pt x="37" y="28"/>
                </a:cubicBezTo>
                <a:cubicBezTo>
                  <a:pt x="37" y="23"/>
                  <a:pt x="37" y="23"/>
                  <a:pt x="37" y="23"/>
                </a:cubicBezTo>
                <a:cubicBezTo>
                  <a:pt x="33" y="21"/>
                  <a:pt x="30" y="17"/>
                  <a:pt x="30" y="12"/>
                </a:cubicBezTo>
                <a:cubicBezTo>
                  <a:pt x="30" y="5"/>
                  <a:pt x="36" y="0"/>
                  <a:pt x="42" y="0"/>
                </a:cubicBezTo>
                <a:cubicBezTo>
                  <a:pt x="49" y="0"/>
                  <a:pt x="55" y="5"/>
                  <a:pt x="55" y="12"/>
                </a:cubicBezTo>
                <a:cubicBezTo>
                  <a:pt x="55" y="17"/>
                  <a:pt x="52" y="21"/>
                  <a:pt x="48" y="23"/>
                </a:cubicBezTo>
                <a:cubicBezTo>
                  <a:pt x="48" y="28"/>
                  <a:pt x="48" y="28"/>
                  <a:pt x="48" y="28"/>
                </a:cubicBezTo>
                <a:cubicBezTo>
                  <a:pt x="57" y="28"/>
                  <a:pt x="57" y="28"/>
                  <a:pt x="57" y="28"/>
                </a:cubicBezTo>
                <a:cubicBezTo>
                  <a:pt x="58" y="27"/>
                  <a:pt x="60" y="26"/>
                  <a:pt x="62" y="26"/>
                </a:cubicBezTo>
                <a:cubicBezTo>
                  <a:pt x="66" y="26"/>
                  <a:pt x="68" y="28"/>
                  <a:pt x="68" y="32"/>
                </a:cubicBezTo>
                <a:cubicBezTo>
                  <a:pt x="68" y="35"/>
                  <a:pt x="66" y="38"/>
                  <a:pt x="62" y="38"/>
                </a:cubicBezTo>
                <a:cubicBezTo>
                  <a:pt x="60" y="38"/>
                  <a:pt x="59" y="37"/>
                  <a:pt x="58" y="36"/>
                </a:cubicBezTo>
                <a:cubicBezTo>
                  <a:pt x="48" y="36"/>
                  <a:pt x="48" y="36"/>
                  <a:pt x="48" y="36"/>
                </a:cubicBezTo>
                <a:cubicBezTo>
                  <a:pt x="48" y="78"/>
                  <a:pt x="48" y="78"/>
                  <a:pt x="48" y="78"/>
                </a:cubicBezTo>
                <a:cubicBezTo>
                  <a:pt x="57" y="76"/>
                  <a:pt x="69" y="72"/>
                  <a:pt x="74" y="63"/>
                </a:cubicBezTo>
                <a:close/>
                <a:moveTo>
                  <a:pt x="42" y="7"/>
                </a:moveTo>
                <a:cubicBezTo>
                  <a:pt x="40" y="7"/>
                  <a:pt x="38" y="9"/>
                  <a:pt x="38" y="12"/>
                </a:cubicBezTo>
                <a:cubicBezTo>
                  <a:pt x="38" y="15"/>
                  <a:pt x="40" y="17"/>
                  <a:pt x="42" y="17"/>
                </a:cubicBezTo>
                <a:cubicBezTo>
                  <a:pt x="45" y="17"/>
                  <a:pt x="47" y="15"/>
                  <a:pt x="47" y="12"/>
                </a:cubicBezTo>
                <a:cubicBezTo>
                  <a:pt x="47" y="9"/>
                  <a:pt x="45" y="7"/>
                  <a:pt x="42" y="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sp>
        <p:nvSpPr>
          <p:cNvPr id="19475" name="Freeform 202"/>
          <p:cNvSpPr>
            <a:spLocks noEditPoints="1"/>
          </p:cNvSpPr>
          <p:nvPr/>
        </p:nvSpPr>
        <p:spPr bwMode="auto">
          <a:xfrm>
            <a:off x="673100" y="5511800"/>
            <a:ext cx="331788" cy="319088"/>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矩形 9"/>
          <p:cNvSpPr>
            <a:spLocks noChangeArrowheads="1"/>
          </p:cNvSpPr>
          <p:nvPr/>
        </p:nvSpPr>
        <p:spPr bwMode="auto">
          <a:xfrm>
            <a:off x="0" y="0"/>
            <a:ext cx="12192000" cy="6858000"/>
          </a:xfrm>
          <a:prstGeom prst="rect">
            <a:avLst/>
          </a:prstGeom>
          <a:solidFill>
            <a:schemeClr val="tx1">
              <a:alpha val="53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1508" name="图片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675" y="1925638"/>
            <a:ext cx="6029325" cy="272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AutoShape 1"/>
          <p:cNvSpPr>
            <a:spLocks/>
          </p:cNvSpPr>
          <p:nvPr/>
        </p:nvSpPr>
        <p:spPr bwMode="auto">
          <a:xfrm>
            <a:off x="-28575" y="1927225"/>
            <a:ext cx="6192838" cy="2720975"/>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21510" name="矩形 3"/>
          <p:cNvSpPr>
            <a:spLocks noChangeArrowheads="1"/>
          </p:cNvSpPr>
          <p:nvPr/>
        </p:nvSpPr>
        <p:spPr bwMode="auto">
          <a:xfrm>
            <a:off x="1273175" y="3003550"/>
            <a:ext cx="3636963"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21511" name="TextBox 13"/>
          <p:cNvSpPr txBox="1">
            <a:spLocks noChangeArrowheads="1"/>
          </p:cNvSpPr>
          <p:nvPr/>
        </p:nvSpPr>
        <p:spPr bwMode="auto">
          <a:xfrm>
            <a:off x="1922463" y="2598738"/>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文化结构</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2" name="矩形 5"/>
          <p:cNvSpPr>
            <a:spLocks noChangeArrowheads="1"/>
          </p:cNvSpPr>
          <p:nvPr/>
        </p:nvSpPr>
        <p:spPr bwMode="auto">
          <a:xfrm>
            <a:off x="2009775" y="5367338"/>
            <a:ext cx="86201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21513" name="TextBox 13"/>
          <p:cNvSpPr txBox="1">
            <a:spLocks noChangeArrowheads="1"/>
          </p:cNvSpPr>
          <p:nvPr/>
        </p:nvSpPr>
        <p:spPr bwMode="auto">
          <a:xfrm>
            <a:off x="5464175" y="4984750"/>
            <a:ext cx="16525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文化建设的重要性</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1514" name="直接连接符 14"/>
          <p:cNvCxnSpPr>
            <a:cxnSpLocks noChangeShapeType="1"/>
          </p:cNvCxnSpPr>
          <p:nvPr/>
        </p:nvCxnSpPr>
        <p:spPr bwMode="auto">
          <a:xfrm>
            <a:off x="0" y="1927225"/>
            <a:ext cx="121920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21515" name="直接连接符 15"/>
          <p:cNvCxnSpPr>
            <a:cxnSpLocks noChangeShapeType="1"/>
          </p:cNvCxnSpPr>
          <p:nvPr/>
        </p:nvCxnSpPr>
        <p:spPr bwMode="auto">
          <a:xfrm>
            <a:off x="0" y="4648200"/>
            <a:ext cx="121920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671638"/>
            <a:ext cx="6102350" cy="383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37"/>
          <p:cNvSpPr>
            <a:spLocks noChangeArrowheads="1"/>
          </p:cNvSpPr>
          <p:nvPr/>
        </p:nvSpPr>
        <p:spPr bwMode="auto">
          <a:xfrm>
            <a:off x="6099175" y="1655763"/>
            <a:ext cx="6092825" cy="3838575"/>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id-ID" altLang="en-US">
              <a:solidFill>
                <a:srgbClr val="FFFFFF"/>
              </a:solidFill>
            </a:endParaRPr>
          </a:p>
        </p:txBody>
      </p:sp>
      <p:sp>
        <p:nvSpPr>
          <p:cNvPr id="22532" name="Oval 7"/>
          <p:cNvSpPr>
            <a:spLocks noChangeArrowheads="1"/>
          </p:cNvSpPr>
          <p:nvPr/>
        </p:nvSpPr>
        <p:spPr bwMode="auto">
          <a:xfrm>
            <a:off x="6554788" y="31448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AU" altLang="en-US" sz="1600">
              <a:solidFill>
                <a:srgbClr val="5DB510"/>
              </a:solidFill>
              <a:latin typeface="FontAwesome" pitchFamily="2" charset="0"/>
            </a:endParaRPr>
          </a:p>
        </p:txBody>
      </p:sp>
      <p:sp>
        <p:nvSpPr>
          <p:cNvPr id="22533" name="Oval 11"/>
          <p:cNvSpPr>
            <a:spLocks noChangeArrowheads="1"/>
          </p:cNvSpPr>
          <p:nvPr/>
        </p:nvSpPr>
        <p:spPr bwMode="auto">
          <a:xfrm>
            <a:off x="6554788" y="43005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a:solidFill>
                <a:srgbClr val="5DB510"/>
              </a:solidFill>
              <a:latin typeface="FontAwesome" pitchFamily="2" charset="0"/>
            </a:endParaRPr>
          </a:p>
        </p:txBody>
      </p:sp>
      <p:sp>
        <p:nvSpPr>
          <p:cNvPr id="22534" name="Oval 14"/>
          <p:cNvSpPr>
            <a:spLocks noChangeArrowheads="1"/>
          </p:cNvSpPr>
          <p:nvPr/>
        </p:nvSpPr>
        <p:spPr bwMode="auto">
          <a:xfrm>
            <a:off x="9291638" y="31448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a:solidFill>
                <a:srgbClr val="5DB510"/>
              </a:solidFill>
              <a:latin typeface="FontAwesome" pitchFamily="2" charset="0"/>
            </a:endParaRPr>
          </a:p>
        </p:txBody>
      </p:sp>
      <p:sp>
        <p:nvSpPr>
          <p:cNvPr id="22535" name="Oval 17"/>
          <p:cNvSpPr>
            <a:spLocks noChangeArrowheads="1"/>
          </p:cNvSpPr>
          <p:nvPr/>
        </p:nvSpPr>
        <p:spPr bwMode="auto">
          <a:xfrm>
            <a:off x="9291638" y="43005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AU" altLang="en-US" sz="1600">
              <a:solidFill>
                <a:srgbClr val="5DB510"/>
              </a:solidFill>
              <a:latin typeface="FontAwesome" pitchFamily="2" charset="0"/>
            </a:endParaRPr>
          </a:p>
        </p:txBody>
      </p:sp>
      <p:sp>
        <p:nvSpPr>
          <p:cNvPr id="22536" name="Freeform 91"/>
          <p:cNvSpPr>
            <a:spLocks/>
          </p:cNvSpPr>
          <p:nvPr/>
        </p:nvSpPr>
        <p:spPr bwMode="auto">
          <a:xfrm>
            <a:off x="9509125" y="4446588"/>
            <a:ext cx="149225" cy="295275"/>
          </a:xfrm>
          <a:custGeom>
            <a:avLst/>
            <a:gdLst>
              <a:gd name="T0" fmla="*/ 144 w 144"/>
              <a:gd name="T1" fmla="*/ 72 h 288"/>
              <a:gd name="T2" fmla="*/ 72 w 144"/>
              <a:gd name="T3" fmla="*/ 0 h 288"/>
              <a:gd name="T4" fmla="*/ 0 w 144"/>
              <a:gd name="T5" fmla="*/ 72 h 288"/>
              <a:gd name="T6" fmla="*/ 36 w 144"/>
              <a:gd name="T7" fmla="*/ 134 h 288"/>
              <a:gd name="T8" fmla="*/ 0 w 144"/>
              <a:gd name="T9" fmla="*/ 288 h 288"/>
              <a:gd name="T10" fmla="*/ 144 w 144"/>
              <a:gd name="T11" fmla="*/ 288 h 288"/>
              <a:gd name="T12" fmla="*/ 109 w 144"/>
              <a:gd name="T13" fmla="*/ 134 h 288"/>
              <a:gd name="T14" fmla="*/ 144 w 144"/>
              <a:gd name="T15" fmla="*/ 72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288">
                <a:moveTo>
                  <a:pt x="144" y="72"/>
                </a:moveTo>
                <a:cubicBezTo>
                  <a:pt x="144" y="32"/>
                  <a:pt x="112" y="0"/>
                  <a:pt x="72" y="0"/>
                </a:cubicBezTo>
                <a:cubicBezTo>
                  <a:pt x="33" y="0"/>
                  <a:pt x="0" y="32"/>
                  <a:pt x="0" y="72"/>
                </a:cubicBezTo>
                <a:cubicBezTo>
                  <a:pt x="0" y="98"/>
                  <a:pt x="14" y="121"/>
                  <a:pt x="36" y="134"/>
                </a:cubicBezTo>
                <a:cubicBezTo>
                  <a:pt x="0" y="288"/>
                  <a:pt x="0" y="288"/>
                  <a:pt x="0" y="288"/>
                </a:cubicBezTo>
                <a:cubicBezTo>
                  <a:pt x="144" y="288"/>
                  <a:pt x="144" y="288"/>
                  <a:pt x="144" y="288"/>
                </a:cubicBezTo>
                <a:cubicBezTo>
                  <a:pt x="109" y="134"/>
                  <a:pt x="109" y="134"/>
                  <a:pt x="109" y="134"/>
                </a:cubicBezTo>
                <a:cubicBezTo>
                  <a:pt x="130" y="121"/>
                  <a:pt x="144" y="98"/>
                  <a:pt x="144" y="72"/>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7" name="Freeform 93"/>
          <p:cNvSpPr>
            <a:spLocks noEditPoints="1"/>
          </p:cNvSpPr>
          <p:nvPr/>
        </p:nvSpPr>
        <p:spPr bwMode="auto">
          <a:xfrm>
            <a:off x="6748463" y="3262313"/>
            <a:ext cx="220662" cy="295275"/>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8" name="Freeform 94"/>
          <p:cNvSpPr>
            <a:spLocks noEditPoints="1"/>
          </p:cNvSpPr>
          <p:nvPr/>
        </p:nvSpPr>
        <p:spPr bwMode="auto">
          <a:xfrm>
            <a:off x="6710363" y="4438650"/>
            <a:ext cx="295275" cy="274638"/>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9" name="Freeform 112"/>
          <p:cNvSpPr>
            <a:spLocks noEditPoints="1"/>
          </p:cNvSpPr>
          <p:nvPr/>
        </p:nvSpPr>
        <p:spPr bwMode="auto">
          <a:xfrm>
            <a:off x="9439275" y="3292475"/>
            <a:ext cx="293688" cy="295275"/>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40" name="矩形 11"/>
          <p:cNvSpPr>
            <a:spLocks noChangeArrowheads="1"/>
          </p:cNvSpPr>
          <p:nvPr/>
        </p:nvSpPr>
        <p:spPr bwMode="auto">
          <a:xfrm>
            <a:off x="6554788" y="2295525"/>
            <a:ext cx="49180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541" name="TextBox 13"/>
          <p:cNvSpPr txBox="1">
            <a:spLocks noChangeArrowheads="1"/>
          </p:cNvSpPr>
          <p:nvPr/>
        </p:nvSpPr>
        <p:spPr bwMode="auto">
          <a:xfrm>
            <a:off x="7324725" y="3176588"/>
            <a:ext cx="1509713"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2542" name="TextBox 13"/>
          <p:cNvSpPr txBox="1">
            <a:spLocks noChangeArrowheads="1"/>
          </p:cNvSpPr>
          <p:nvPr/>
        </p:nvSpPr>
        <p:spPr bwMode="auto">
          <a:xfrm>
            <a:off x="10026650" y="3176588"/>
            <a:ext cx="15081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2543" name="TextBox 13"/>
          <p:cNvSpPr txBox="1">
            <a:spLocks noChangeArrowheads="1"/>
          </p:cNvSpPr>
          <p:nvPr/>
        </p:nvSpPr>
        <p:spPr bwMode="auto">
          <a:xfrm>
            <a:off x="7324725" y="4359275"/>
            <a:ext cx="150971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2544" name="TextBox 13"/>
          <p:cNvSpPr txBox="1">
            <a:spLocks noChangeArrowheads="1"/>
          </p:cNvSpPr>
          <p:nvPr/>
        </p:nvSpPr>
        <p:spPr bwMode="auto">
          <a:xfrm>
            <a:off x="10026650" y="4359275"/>
            <a:ext cx="15081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12700"/>
            <a:ext cx="122301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矩形 22"/>
          <p:cNvSpPr>
            <a:spLocks noChangeArrowheads="1"/>
          </p:cNvSpPr>
          <p:nvPr/>
        </p:nvSpPr>
        <p:spPr bwMode="auto">
          <a:xfrm>
            <a:off x="0" y="0"/>
            <a:ext cx="12192000" cy="6858000"/>
          </a:xfrm>
          <a:prstGeom prst="rect">
            <a:avLst/>
          </a:prstGeom>
          <a:solidFill>
            <a:schemeClr val="tx1">
              <a:alpha val="42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3556" name="矩形 23"/>
          <p:cNvSpPr>
            <a:spLocks noChangeArrowheads="1"/>
          </p:cNvSpPr>
          <p:nvPr/>
        </p:nvSpPr>
        <p:spPr bwMode="auto">
          <a:xfrm>
            <a:off x="-33338" y="3455988"/>
            <a:ext cx="12244388" cy="3402012"/>
          </a:xfrm>
          <a:prstGeom prst="rect">
            <a:avLst/>
          </a:prstGeom>
          <a:solidFill>
            <a:srgbClr val="BF2121">
              <a:alpha val="46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3557" name="Rectangle 6"/>
          <p:cNvSpPr>
            <a:spLocks noChangeArrowheads="1"/>
          </p:cNvSpPr>
          <p:nvPr/>
        </p:nvSpPr>
        <p:spPr bwMode="auto">
          <a:xfrm>
            <a:off x="512763" y="1954213"/>
            <a:ext cx="912812"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rgbClr val="333F50"/>
                </a:solidFill>
                <a:latin typeface="Arial" panose="020B0604020202020204" pitchFamily="34" charset="0"/>
                <a:ea typeface="微软雅黑" panose="020B0503020204020204" pitchFamily="34" charset="-122"/>
                <a:sym typeface="Arial" panose="020B0604020202020204" pitchFamily="34" charset="0"/>
              </a:rPr>
              <a:t>01</a:t>
            </a:r>
            <a:endParaRPr lang="en-US" altLang="zh-CN" sz="4700" b="1">
              <a:solidFill>
                <a:srgbClr val="333F5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58" name="Rectangle 9"/>
          <p:cNvSpPr>
            <a:spLocks noChangeArrowheads="1"/>
          </p:cNvSpPr>
          <p:nvPr/>
        </p:nvSpPr>
        <p:spPr bwMode="auto">
          <a:xfrm>
            <a:off x="4183063" y="1954213"/>
            <a:ext cx="911225"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rgbClr val="333F50"/>
                </a:solidFill>
                <a:latin typeface="Arial" panose="020B0604020202020204" pitchFamily="34" charset="0"/>
                <a:ea typeface="微软雅黑" panose="020B0503020204020204" pitchFamily="34" charset="-122"/>
                <a:sym typeface="Arial" panose="020B0604020202020204" pitchFamily="34" charset="0"/>
              </a:rPr>
              <a:t>02</a:t>
            </a:r>
            <a:endParaRPr lang="en-US" altLang="zh-CN" sz="4700" b="1">
              <a:solidFill>
                <a:srgbClr val="333F5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59" name="Rectangle 12"/>
          <p:cNvSpPr>
            <a:spLocks noChangeArrowheads="1"/>
          </p:cNvSpPr>
          <p:nvPr/>
        </p:nvSpPr>
        <p:spPr bwMode="auto">
          <a:xfrm>
            <a:off x="7832725" y="1954213"/>
            <a:ext cx="912813"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rgbClr val="333F50"/>
                </a:solidFill>
                <a:latin typeface="Arial" panose="020B0604020202020204" pitchFamily="34" charset="0"/>
                <a:ea typeface="微软雅黑" panose="020B0503020204020204" pitchFamily="34" charset="-122"/>
                <a:sym typeface="Arial" panose="020B0604020202020204" pitchFamily="34" charset="0"/>
              </a:rPr>
              <a:t>03</a:t>
            </a:r>
            <a:endParaRPr lang="en-US" altLang="zh-CN" sz="4700" b="1">
              <a:solidFill>
                <a:srgbClr val="333F5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0" name="Rectangle 15"/>
          <p:cNvSpPr>
            <a:spLocks noChangeArrowheads="1"/>
          </p:cNvSpPr>
          <p:nvPr/>
        </p:nvSpPr>
        <p:spPr bwMode="auto">
          <a:xfrm>
            <a:off x="525463" y="3663950"/>
            <a:ext cx="912812" cy="828675"/>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en-US" altLang="zh-CN" sz="47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1" name="Rectangle 18"/>
          <p:cNvSpPr>
            <a:spLocks noChangeArrowheads="1"/>
          </p:cNvSpPr>
          <p:nvPr/>
        </p:nvSpPr>
        <p:spPr bwMode="auto">
          <a:xfrm>
            <a:off x="4176713" y="3663950"/>
            <a:ext cx="912812" cy="828675"/>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chemeClr val="bg1"/>
                </a:solidFill>
                <a:latin typeface="Arial" panose="020B0604020202020204" pitchFamily="34" charset="0"/>
                <a:ea typeface="微软雅黑" panose="020B0503020204020204" pitchFamily="34" charset="-122"/>
                <a:sym typeface="Arial" panose="020B0604020202020204" pitchFamily="34" charset="0"/>
              </a:rPr>
              <a:t>05</a:t>
            </a:r>
            <a:endParaRPr lang="en-US" altLang="zh-CN" sz="47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2" name="Rectangle 21"/>
          <p:cNvSpPr>
            <a:spLocks noChangeArrowheads="1"/>
          </p:cNvSpPr>
          <p:nvPr/>
        </p:nvSpPr>
        <p:spPr bwMode="auto">
          <a:xfrm>
            <a:off x="7826375" y="3663950"/>
            <a:ext cx="912813" cy="828675"/>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chemeClr val="bg1"/>
                </a:solidFill>
                <a:latin typeface="Arial" panose="020B0604020202020204" pitchFamily="34" charset="0"/>
                <a:ea typeface="微软雅黑" panose="020B0503020204020204" pitchFamily="34" charset="-122"/>
                <a:sym typeface="Arial" panose="020B0604020202020204" pitchFamily="34" charset="0"/>
              </a:rPr>
              <a:t>06</a:t>
            </a:r>
            <a:endParaRPr lang="en-US" altLang="zh-CN" sz="47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3" name="TextBox 13"/>
          <p:cNvSpPr txBox="1">
            <a:spLocks noChangeArrowheads="1"/>
          </p:cNvSpPr>
          <p:nvPr/>
        </p:nvSpPr>
        <p:spPr bwMode="auto">
          <a:xfrm>
            <a:off x="1609725" y="198437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文化定义</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4" name="TextBox 13"/>
          <p:cNvSpPr txBox="1">
            <a:spLocks noChangeArrowheads="1"/>
          </p:cNvSpPr>
          <p:nvPr/>
        </p:nvSpPr>
        <p:spPr bwMode="auto">
          <a:xfrm>
            <a:off x="1609725" y="2305050"/>
            <a:ext cx="2009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65" name="TextBox 13"/>
          <p:cNvSpPr txBox="1">
            <a:spLocks noChangeArrowheads="1"/>
          </p:cNvSpPr>
          <p:nvPr/>
        </p:nvSpPr>
        <p:spPr bwMode="auto">
          <a:xfrm>
            <a:off x="5314950" y="198437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文化结构</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6" name="TextBox 13"/>
          <p:cNvSpPr txBox="1">
            <a:spLocks noChangeArrowheads="1"/>
          </p:cNvSpPr>
          <p:nvPr/>
        </p:nvSpPr>
        <p:spPr bwMode="auto">
          <a:xfrm>
            <a:off x="5314950" y="2305050"/>
            <a:ext cx="2009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67" name="TextBox 13"/>
          <p:cNvSpPr txBox="1">
            <a:spLocks noChangeArrowheads="1"/>
          </p:cNvSpPr>
          <p:nvPr/>
        </p:nvSpPr>
        <p:spPr bwMode="auto">
          <a:xfrm>
            <a:off x="8948738" y="198437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文化作用</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8" name="TextBox 13"/>
          <p:cNvSpPr txBox="1">
            <a:spLocks noChangeArrowheads="1"/>
          </p:cNvSpPr>
          <p:nvPr/>
        </p:nvSpPr>
        <p:spPr bwMode="auto">
          <a:xfrm>
            <a:off x="8948738" y="2305050"/>
            <a:ext cx="2009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69" name="TextBox 13"/>
          <p:cNvSpPr txBox="1">
            <a:spLocks noChangeArrowheads="1"/>
          </p:cNvSpPr>
          <p:nvPr/>
        </p:nvSpPr>
        <p:spPr bwMode="auto">
          <a:xfrm>
            <a:off x="1609725" y="3732213"/>
            <a:ext cx="1957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文化建设的必要性</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70" name="TextBox 13"/>
          <p:cNvSpPr txBox="1">
            <a:spLocks noChangeArrowheads="1"/>
          </p:cNvSpPr>
          <p:nvPr/>
        </p:nvSpPr>
        <p:spPr bwMode="auto">
          <a:xfrm>
            <a:off x="1609725" y="4054475"/>
            <a:ext cx="2009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71" name="TextBox 13"/>
          <p:cNvSpPr txBox="1">
            <a:spLocks noChangeArrowheads="1"/>
          </p:cNvSpPr>
          <p:nvPr/>
        </p:nvSpPr>
        <p:spPr bwMode="auto">
          <a:xfrm>
            <a:off x="5314950" y="3732213"/>
            <a:ext cx="14954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文化现状</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72" name="TextBox 13"/>
          <p:cNvSpPr txBox="1">
            <a:spLocks noChangeArrowheads="1"/>
          </p:cNvSpPr>
          <p:nvPr/>
        </p:nvSpPr>
        <p:spPr bwMode="auto">
          <a:xfrm>
            <a:off x="5314950" y="4054475"/>
            <a:ext cx="2009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73" name="TextBox 13"/>
          <p:cNvSpPr txBox="1">
            <a:spLocks noChangeArrowheads="1"/>
          </p:cNvSpPr>
          <p:nvPr/>
        </p:nvSpPr>
        <p:spPr bwMode="auto">
          <a:xfrm>
            <a:off x="8948738" y="3732213"/>
            <a:ext cx="20097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文化建设的可行性</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74" name="TextBox 13"/>
          <p:cNvSpPr txBox="1">
            <a:spLocks noChangeArrowheads="1"/>
          </p:cNvSpPr>
          <p:nvPr/>
        </p:nvSpPr>
        <p:spPr bwMode="auto">
          <a:xfrm>
            <a:off x="8948738" y="4054475"/>
            <a:ext cx="2009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75" name="矩形 19"/>
          <p:cNvSpPr>
            <a:spLocks noChangeArrowheads="1"/>
          </p:cNvSpPr>
          <p:nvPr/>
        </p:nvSpPr>
        <p:spPr bwMode="auto">
          <a:xfrm>
            <a:off x="1222375" y="5070475"/>
            <a:ext cx="94964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chemeClr val="bg1"/>
                </a:solidFill>
                <a:latin typeface="Arial" panose="020B0604020202020204" pitchFamily="34" charset="0"/>
                <a:ea typeface="微软雅黑" panose="020B0503020204020204" pitchFamily="34" charset="-122"/>
                <a:sym typeface="Arial" panose="020B0604020202020204" pitchFamily="34" charset="0"/>
              </a:rPr>
              <a:t>Please read the instructions and more work at the end of the manual template.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0"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1"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2"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02</a:t>
            </a:r>
            <a:endParaRPr lang="zh-CN" altLang="en-US" sz="11500" b="1">
              <a:solidFill>
                <a:schemeClr val="bg1"/>
              </a:solidFill>
              <a:latin typeface="Arial" panose="020B0604020202020204" pitchFamily="34" charset="0"/>
              <a:cs typeface="Arial" panose="020B0604020202020204" pitchFamily="34" charset="0"/>
            </a:endParaRPr>
          </a:p>
        </p:txBody>
      </p:sp>
      <p:sp>
        <p:nvSpPr>
          <p:cNvPr id="24583" name="文本框 10"/>
          <p:cNvSpPr txBox="1">
            <a:spLocks noChangeArrowheads="1"/>
          </p:cNvSpPr>
          <p:nvPr/>
        </p:nvSpPr>
        <p:spPr bwMode="auto">
          <a:xfrm>
            <a:off x="4764088" y="4187825"/>
            <a:ext cx="26463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企业文化核心</a:t>
            </a:r>
          </a:p>
        </p:txBody>
      </p:sp>
      <p:sp>
        <p:nvSpPr>
          <p:cNvPr id="24584"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5" name="文本框 11"/>
          <p:cNvSpPr txBox="1">
            <a:spLocks noChangeArrowheads="1"/>
          </p:cNvSpPr>
          <p:nvPr/>
        </p:nvSpPr>
        <p:spPr bwMode="auto">
          <a:xfrm>
            <a:off x="4246563" y="5389563"/>
            <a:ext cx="390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CORE ENTERPRISE CULTURE</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1"/>
          <p:cNvPicPr>
            <a:picLocks noChangeAspect="1" noChangeArrowheads="1"/>
          </p:cNvPicPr>
          <p:nvPr/>
        </p:nvPicPr>
        <p:blipFill>
          <a:blip r:embed="rId2">
            <a:extLst>
              <a:ext uri="{28A0092B-C50C-407E-A947-70E740481C1C}">
                <a14:useLocalDpi xmlns:a14="http://schemas.microsoft.com/office/drawing/2010/main" val="0"/>
              </a:ext>
            </a:extLst>
          </a:blip>
          <a:srcRect l="50366"/>
          <a:stretch>
            <a:fillRect/>
          </a:stretch>
        </p:blipFill>
        <p:spPr bwMode="auto">
          <a:xfrm>
            <a:off x="6115050" y="0"/>
            <a:ext cx="607695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矩形 2"/>
          <p:cNvSpPr>
            <a:spLocks noChangeArrowheads="1"/>
          </p:cNvSpPr>
          <p:nvPr/>
        </p:nvSpPr>
        <p:spPr bwMode="auto">
          <a:xfrm>
            <a:off x="6115050" y="39688"/>
            <a:ext cx="6096000" cy="6858000"/>
          </a:xfrm>
          <a:prstGeom prst="rect">
            <a:avLst/>
          </a:prstGeom>
          <a:solidFill>
            <a:schemeClr val="bg1">
              <a:alpha val="31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6628" name="矩形 3"/>
          <p:cNvSpPr>
            <a:spLocks noChangeArrowheads="1"/>
          </p:cNvSpPr>
          <p:nvPr/>
        </p:nvSpPr>
        <p:spPr bwMode="auto">
          <a:xfrm>
            <a:off x="1162050" y="3144838"/>
            <a:ext cx="38147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pic>
        <p:nvPicPr>
          <p:cNvPr id="26629" name="组合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1951038"/>
            <a:ext cx="525463" cy="700087"/>
          </a:xfrm>
          <a:prstGeom prst="rect">
            <a:avLst/>
          </a:prstGeom>
          <a:solidFill>
            <a:schemeClr val="bg1"/>
          </a:solidFill>
          <a:ln>
            <a:noFill/>
          </a:ln>
          <a:extLst/>
        </p:spPr>
      </p:pic>
      <p:pic>
        <p:nvPicPr>
          <p:cNvPr id="26630" name="组合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951038"/>
            <a:ext cx="69532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组合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4738" y="1951038"/>
            <a:ext cx="6889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矩形 30"/>
          <p:cNvSpPr>
            <a:spLocks noChangeArrowheads="1"/>
          </p:cNvSpPr>
          <p:nvPr/>
        </p:nvSpPr>
        <p:spPr bwMode="auto">
          <a:xfrm>
            <a:off x="0" y="0"/>
            <a:ext cx="12192000" cy="6858000"/>
          </a:xfrm>
          <a:prstGeom prst="rect">
            <a:avLst/>
          </a:prstGeom>
          <a:solidFill>
            <a:schemeClr val="tx1">
              <a:alpha val="42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7652" name="Oval 9"/>
          <p:cNvSpPr>
            <a:spLocks noChangeArrowheads="1"/>
          </p:cNvSpPr>
          <p:nvPr/>
        </p:nvSpPr>
        <p:spPr bwMode="auto">
          <a:xfrm>
            <a:off x="1976438" y="1981200"/>
            <a:ext cx="812800" cy="812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3" name="Oval 22"/>
          <p:cNvSpPr>
            <a:spLocks noChangeArrowheads="1"/>
          </p:cNvSpPr>
          <p:nvPr/>
        </p:nvSpPr>
        <p:spPr bwMode="auto">
          <a:xfrm>
            <a:off x="4413250" y="1981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4" name="Oval 34"/>
          <p:cNvSpPr>
            <a:spLocks noChangeArrowheads="1"/>
          </p:cNvSpPr>
          <p:nvPr/>
        </p:nvSpPr>
        <p:spPr bwMode="auto">
          <a:xfrm>
            <a:off x="6829425" y="1981200"/>
            <a:ext cx="812800" cy="812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5" name="Oval 38"/>
          <p:cNvSpPr>
            <a:spLocks noChangeArrowheads="1"/>
          </p:cNvSpPr>
          <p:nvPr/>
        </p:nvSpPr>
        <p:spPr bwMode="auto">
          <a:xfrm>
            <a:off x="9266238" y="1981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6" name="Oval 42"/>
          <p:cNvSpPr>
            <a:spLocks noChangeArrowheads="1"/>
          </p:cNvSpPr>
          <p:nvPr/>
        </p:nvSpPr>
        <p:spPr bwMode="auto">
          <a:xfrm>
            <a:off x="3194050" y="4013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 </a:t>
            </a:r>
          </a:p>
        </p:txBody>
      </p:sp>
      <p:sp>
        <p:nvSpPr>
          <p:cNvPr id="27657" name="Oval 46"/>
          <p:cNvSpPr>
            <a:spLocks noChangeArrowheads="1"/>
          </p:cNvSpPr>
          <p:nvPr/>
        </p:nvSpPr>
        <p:spPr bwMode="auto">
          <a:xfrm>
            <a:off x="5610225" y="4013200"/>
            <a:ext cx="812800" cy="812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8" name="Oval 50"/>
          <p:cNvSpPr>
            <a:spLocks noChangeArrowheads="1"/>
          </p:cNvSpPr>
          <p:nvPr/>
        </p:nvSpPr>
        <p:spPr bwMode="auto">
          <a:xfrm>
            <a:off x="8048625" y="4013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9" name="Freeform 10"/>
          <p:cNvSpPr>
            <a:spLocks noEditPoints="1"/>
          </p:cNvSpPr>
          <p:nvPr/>
        </p:nvSpPr>
        <p:spPr bwMode="auto">
          <a:xfrm>
            <a:off x="5840413" y="4248150"/>
            <a:ext cx="352425" cy="309563"/>
          </a:xfrm>
          <a:custGeom>
            <a:avLst/>
            <a:gdLst>
              <a:gd name="T0" fmla="*/ 148 w 296"/>
              <a:gd name="T1" fmla="*/ 0 h 262"/>
              <a:gd name="T2" fmla="*/ 164 w 296"/>
              <a:gd name="T3" fmla="*/ 8 h 262"/>
              <a:gd name="T4" fmla="*/ 287 w 296"/>
              <a:gd name="T5" fmla="*/ 150 h 262"/>
              <a:gd name="T6" fmla="*/ 278 w 296"/>
              <a:gd name="T7" fmla="*/ 170 h 262"/>
              <a:gd name="T8" fmla="*/ 227 w 296"/>
              <a:gd name="T9" fmla="*/ 170 h 262"/>
              <a:gd name="T10" fmla="*/ 202 w 296"/>
              <a:gd name="T11" fmla="*/ 170 h 262"/>
              <a:gd name="T12" fmla="*/ 202 w 296"/>
              <a:gd name="T13" fmla="*/ 237 h 262"/>
              <a:gd name="T14" fmla="*/ 177 w 296"/>
              <a:gd name="T15" fmla="*/ 262 h 262"/>
              <a:gd name="T16" fmla="*/ 119 w 296"/>
              <a:gd name="T17" fmla="*/ 262 h 262"/>
              <a:gd name="T18" fmla="*/ 94 w 296"/>
              <a:gd name="T19" fmla="*/ 237 h 262"/>
              <a:gd name="T20" fmla="*/ 94 w 296"/>
              <a:gd name="T21" fmla="*/ 170 h 262"/>
              <a:gd name="T22" fmla="*/ 68 w 296"/>
              <a:gd name="T23" fmla="*/ 170 h 262"/>
              <a:gd name="T24" fmla="*/ 18 w 296"/>
              <a:gd name="T25" fmla="*/ 170 h 262"/>
              <a:gd name="T26" fmla="*/ 9 w 296"/>
              <a:gd name="T27" fmla="*/ 150 h 262"/>
              <a:gd name="T28" fmla="*/ 132 w 296"/>
              <a:gd name="T29" fmla="*/ 8 h 262"/>
              <a:gd name="T30" fmla="*/ 148 w 296"/>
              <a:gd name="T31" fmla="*/ 0 h 262"/>
              <a:gd name="T32" fmla="*/ 148 w 296"/>
              <a:gd name="T33" fmla="*/ 19 h 262"/>
              <a:gd name="T34" fmla="*/ 146 w 296"/>
              <a:gd name="T35" fmla="*/ 20 h 262"/>
              <a:gd name="T36" fmla="*/ 146 w 296"/>
              <a:gd name="T37" fmla="*/ 21 h 262"/>
              <a:gd name="T38" fmla="*/ 33 w 296"/>
              <a:gd name="T39" fmla="*/ 151 h 262"/>
              <a:gd name="T40" fmla="*/ 68 w 296"/>
              <a:gd name="T41" fmla="*/ 151 h 262"/>
              <a:gd name="T42" fmla="*/ 94 w 296"/>
              <a:gd name="T43" fmla="*/ 151 h 262"/>
              <a:gd name="T44" fmla="*/ 112 w 296"/>
              <a:gd name="T45" fmla="*/ 170 h 262"/>
              <a:gd name="T46" fmla="*/ 112 w 296"/>
              <a:gd name="T47" fmla="*/ 237 h 262"/>
              <a:gd name="T48" fmla="*/ 119 w 296"/>
              <a:gd name="T49" fmla="*/ 244 h 262"/>
              <a:gd name="T50" fmla="*/ 177 w 296"/>
              <a:gd name="T51" fmla="*/ 244 h 262"/>
              <a:gd name="T52" fmla="*/ 183 w 296"/>
              <a:gd name="T53" fmla="*/ 237 h 262"/>
              <a:gd name="T54" fmla="*/ 183 w 296"/>
              <a:gd name="T55" fmla="*/ 170 h 262"/>
              <a:gd name="T56" fmla="*/ 202 w 296"/>
              <a:gd name="T57" fmla="*/ 151 h 262"/>
              <a:gd name="T58" fmla="*/ 227 w 296"/>
              <a:gd name="T59" fmla="*/ 151 h 262"/>
              <a:gd name="T60" fmla="*/ 263 w 296"/>
              <a:gd name="T61" fmla="*/ 151 h 262"/>
              <a:gd name="T62" fmla="*/ 150 w 296"/>
              <a:gd name="T63" fmla="*/ 21 h 262"/>
              <a:gd name="T64" fmla="*/ 150 w 296"/>
              <a:gd name="T65" fmla="*/ 20 h 262"/>
              <a:gd name="T66" fmla="*/ 148 w 296"/>
              <a:gd name="T67" fmla="*/ 1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6" h="262">
                <a:moveTo>
                  <a:pt x="148" y="0"/>
                </a:moveTo>
                <a:cubicBezTo>
                  <a:pt x="154" y="0"/>
                  <a:pt x="160" y="3"/>
                  <a:pt x="164" y="8"/>
                </a:cubicBezTo>
                <a:cubicBezTo>
                  <a:pt x="287" y="150"/>
                  <a:pt x="287" y="150"/>
                  <a:pt x="287" y="150"/>
                </a:cubicBezTo>
                <a:cubicBezTo>
                  <a:pt x="296" y="161"/>
                  <a:pt x="292" y="170"/>
                  <a:pt x="278" y="170"/>
                </a:cubicBezTo>
                <a:cubicBezTo>
                  <a:pt x="227" y="170"/>
                  <a:pt x="227" y="170"/>
                  <a:pt x="227" y="170"/>
                </a:cubicBezTo>
                <a:cubicBezTo>
                  <a:pt x="220" y="170"/>
                  <a:pt x="211" y="170"/>
                  <a:pt x="202" y="170"/>
                </a:cubicBezTo>
                <a:cubicBezTo>
                  <a:pt x="202" y="237"/>
                  <a:pt x="202" y="237"/>
                  <a:pt x="202" y="237"/>
                </a:cubicBezTo>
                <a:cubicBezTo>
                  <a:pt x="202" y="251"/>
                  <a:pt x="190" y="262"/>
                  <a:pt x="177" y="262"/>
                </a:cubicBezTo>
                <a:cubicBezTo>
                  <a:pt x="119" y="262"/>
                  <a:pt x="119" y="262"/>
                  <a:pt x="119" y="262"/>
                </a:cubicBezTo>
                <a:cubicBezTo>
                  <a:pt x="105" y="262"/>
                  <a:pt x="94" y="251"/>
                  <a:pt x="94" y="237"/>
                </a:cubicBezTo>
                <a:cubicBezTo>
                  <a:pt x="94" y="170"/>
                  <a:pt x="94" y="170"/>
                  <a:pt x="94" y="170"/>
                </a:cubicBezTo>
                <a:cubicBezTo>
                  <a:pt x="85" y="170"/>
                  <a:pt x="75" y="170"/>
                  <a:pt x="68" y="170"/>
                </a:cubicBezTo>
                <a:cubicBezTo>
                  <a:pt x="18" y="170"/>
                  <a:pt x="18" y="170"/>
                  <a:pt x="18" y="170"/>
                </a:cubicBezTo>
                <a:cubicBezTo>
                  <a:pt x="4" y="170"/>
                  <a:pt x="0" y="161"/>
                  <a:pt x="9" y="150"/>
                </a:cubicBezTo>
                <a:cubicBezTo>
                  <a:pt x="132" y="8"/>
                  <a:pt x="132" y="8"/>
                  <a:pt x="132" y="8"/>
                </a:cubicBezTo>
                <a:cubicBezTo>
                  <a:pt x="136" y="3"/>
                  <a:pt x="142" y="0"/>
                  <a:pt x="148" y="0"/>
                </a:cubicBezTo>
                <a:moveTo>
                  <a:pt x="148" y="19"/>
                </a:moveTo>
                <a:cubicBezTo>
                  <a:pt x="147" y="19"/>
                  <a:pt x="147" y="20"/>
                  <a:pt x="146" y="20"/>
                </a:cubicBezTo>
                <a:cubicBezTo>
                  <a:pt x="146" y="21"/>
                  <a:pt x="146" y="21"/>
                  <a:pt x="146" y="21"/>
                </a:cubicBezTo>
                <a:cubicBezTo>
                  <a:pt x="33" y="151"/>
                  <a:pt x="33" y="151"/>
                  <a:pt x="33" y="151"/>
                </a:cubicBezTo>
                <a:cubicBezTo>
                  <a:pt x="68" y="151"/>
                  <a:pt x="68" y="151"/>
                  <a:pt x="68" y="151"/>
                </a:cubicBezTo>
                <a:cubicBezTo>
                  <a:pt x="94" y="151"/>
                  <a:pt x="94" y="151"/>
                  <a:pt x="94" y="151"/>
                </a:cubicBezTo>
                <a:cubicBezTo>
                  <a:pt x="104" y="151"/>
                  <a:pt x="112" y="159"/>
                  <a:pt x="112" y="170"/>
                </a:cubicBezTo>
                <a:cubicBezTo>
                  <a:pt x="112" y="237"/>
                  <a:pt x="112" y="237"/>
                  <a:pt x="112" y="237"/>
                </a:cubicBezTo>
                <a:cubicBezTo>
                  <a:pt x="112" y="241"/>
                  <a:pt x="115" y="244"/>
                  <a:pt x="119" y="244"/>
                </a:cubicBezTo>
                <a:cubicBezTo>
                  <a:pt x="177" y="244"/>
                  <a:pt x="177" y="244"/>
                  <a:pt x="177" y="244"/>
                </a:cubicBezTo>
                <a:cubicBezTo>
                  <a:pt x="180" y="244"/>
                  <a:pt x="183" y="241"/>
                  <a:pt x="183" y="237"/>
                </a:cubicBezTo>
                <a:cubicBezTo>
                  <a:pt x="183" y="170"/>
                  <a:pt x="183" y="170"/>
                  <a:pt x="183" y="170"/>
                </a:cubicBezTo>
                <a:cubicBezTo>
                  <a:pt x="183" y="159"/>
                  <a:pt x="192" y="151"/>
                  <a:pt x="202" y="151"/>
                </a:cubicBezTo>
                <a:cubicBezTo>
                  <a:pt x="227" y="151"/>
                  <a:pt x="227" y="151"/>
                  <a:pt x="227" y="151"/>
                </a:cubicBezTo>
                <a:cubicBezTo>
                  <a:pt x="263" y="151"/>
                  <a:pt x="263" y="151"/>
                  <a:pt x="263" y="151"/>
                </a:cubicBezTo>
                <a:cubicBezTo>
                  <a:pt x="150" y="21"/>
                  <a:pt x="150" y="21"/>
                  <a:pt x="150" y="21"/>
                </a:cubicBezTo>
                <a:cubicBezTo>
                  <a:pt x="150" y="21"/>
                  <a:pt x="150" y="21"/>
                  <a:pt x="150" y="20"/>
                </a:cubicBezTo>
                <a:cubicBezTo>
                  <a:pt x="149" y="19"/>
                  <a:pt x="148" y="19"/>
                  <a:pt x="148" y="19"/>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0" name="Freeform 91"/>
          <p:cNvSpPr>
            <a:spLocks/>
          </p:cNvSpPr>
          <p:nvPr/>
        </p:nvSpPr>
        <p:spPr bwMode="auto">
          <a:xfrm>
            <a:off x="7145338" y="2217738"/>
            <a:ext cx="171450" cy="341312"/>
          </a:xfrm>
          <a:custGeom>
            <a:avLst/>
            <a:gdLst>
              <a:gd name="T0" fmla="*/ 144 w 144"/>
              <a:gd name="T1" fmla="*/ 72 h 288"/>
              <a:gd name="T2" fmla="*/ 72 w 144"/>
              <a:gd name="T3" fmla="*/ 0 h 288"/>
              <a:gd name="T4" fmla="*/ 0 w 144"/>
              <a:gd name="T5" fmla="*/ 72 h 288"/>
              <a:gd name="T6" fmla="*/ 36 w 144"/>
              <a:gd name="T7" fmla="*/ 134 h 288"/>
              <a:gd name="T8" fmla="*/ 0 w 144"/>
              <a:gd name="T9" fmla="*/ 288 h 288"/>
              <a:gd name="T10" fmla="*/ 144 w 144"/>
              <a:gd name="T11" fmla="*/ 288 h 288"/>
              <a:gd name="T12" fmla="*/ 109 w 144"/>
              <a:gd name="T13" fmla="*/ 134 h 288"/>
              <a:gd name="T14" fmla="*/ 144 w 144"/>
              <a:gd name="T15" fmla="*/ 72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288">
                <a:moveTo>
                  <a:pt x="144" y="72"/>
                </a:moveTo>
                <a:cubicBezTo>
                  <a:pt x="144" y="32"/>
                  <a:pt x="112" y="0"/>
                  <a:pt x="72" y="0"/>
                </a:cubicBezTo>
                <a:cubicBezTo>
                  <a:pt x="33" y="0"/>
                  <a:pt x="0" y="32"/>
                  <a:pt x="0" y="72"/>
                </a:cubicBezTo>
                <a:cubicBezTo>
                  <a:pt x="0" y="98"/>
                  <a:pt x="14" y="121"/>
                  <a:pt x="36" y="134"/>
                </a:cubicBezTo>
                <a:cubicBezTo>
                  <a:pt x="0" y="288"/>
                  <a:pt x="0" y="288"/>
                  <a:pt x="0" y="288"/>
                </a:cubicBezTo>
                <a:cubicBezTo>
                  <a:pt x="144" y="288"/>
                  <a:pt x="144" y="288"/>
                  <a:pt x="144" y="288"/>
                </a:cubicBezTo>
                <a:cubicBezTo>
                  <a:pt x="109" y="134"/>
                  <a:pt x="109" y="134"/>
                  <a:pt x="109" y="134"/>
                </a:cubicBezTo>
                <a:cubicBezTo>
                  <a:pt x="130" y="121"/>
                  <a:pt x="144" y="98"/>
                  <a:pt x="144" y="72"/>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1" name="Freeform 93"/>
          <p:cNvSpPr>
            <a:spLocks noEditPoints="1"/>
          </p:cNvSpPr>
          <p:nvPr/>
        </p:nvSpPr>
        <p:spPr bwMode="auto">
          <a:xfrm>
            <a:off x="2254250" y="2214563"/>
            <a:ext cx="255588" cy="344487"/>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2" name="Freeform 94"/>
          <p:cNvSpPr>
            <a:spLocks noEditPoints="1"/>
          </p:cNvSpPr>
          <p:nvPr/>
        </p:nvSpPr>
        <p:spPr bwMode="auto">
          <a:xfrm>
            <a:off x="4652963" y="2214563"/>
            <a:ext cx="341312" cy="319087"/>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3" name="Freeform 112"/>
          <p:cNvSpPr>
            <a:spLocks noEditPoints="1"/>
          </p:cNvSpPr>
          <p:nvPr/>
        </p:nvSpPr>
        <p:spPr bwMode="auto">
          <a:xfrm>
            <a:off x="9502775" y="2203450"/>
            <a:ext cx="341313" cy="342900"/>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4" name="Freeform 113"/>
          <p:cNvSpPr>
            <a:spLocks noEditPoints="1"/>
          </p:cNvSpPr>
          <p:nvPr/>
        </p:nvSpPr>
        <p:spPr bwMode="auto">
          <a:xfrm>
            <a:off x="3475038" y="4248150"/>
            <a:ext cx="228600" cy="344488"/>
          </a:xfrm>
          <a:custGeom>
            <a:avLst/>
            <a:gdLst>
              <a:gd name="T0" fmla="*/ 174 w 192"/>
              <a:gd name="T1" fmla="*/ 107 h 289"/>
              <a:gd name="T2" fmla="*/ 187 w 192"/>
              <a:gd name="T3" fmla="*/ 75 h 289"/>
              <a:gd name="T4" fmla="*/ 165 w 192"/>
              <a:gd name="T5" fmla="*/ 23 h 289"/>
              <a:gd name="T6" fmla="*/ 104 w 192"/>
              <a:gd name="T7" fmla="*/ 0 h 289"/>
              <a:gd name="T8" fmla="*/ 25 w 192"/>
              <a:gd name="T9" fmla="*/ 61 h 289"/>
              <a:gd name="T10" fmla="*/ 36 w 192"/>
              <a:gd name="T11" fmla="*/ 100 h 289"/>
              <a:gd name="T12" fmla="*/ 34 w 192"/>
              <a:gd name="T13" fmla="*/ 164 h 289"/>
              <a:gd name="T14" fmla="*/ 36 w 192"/>
              <a:gd name="T15" fmla="*/ 201 h 289"/>
              <a:gd name="T16" fmla="*/ 14 w 192"/>
              <a:gd name="T17" fmla="*/ 210 h 289"/>
              <a:gd name="T18" fmla="*/ 0 w 192"/>
              <a:gd name="T19" fmla="*/ 241 h 289"/>
              <a:gd name="T20" fmla="*/ 11 w 192"/>
              <a:gd name="T21" fmla="*/ 270 h 289"/>
              <a:gd name="T22" fmla="*/ 11 w 192"/>
              <a:gd name="T23" fmla="*/ 270 h 289"/>
              <a:gd name="T24" fmla="*/ 66 w 192"/>
              <a:gd name="T25" fmla="*/ 203 h 289"/>
              <a:gd name="T26" fmla="*/ 64 w 192"/>
              <a:gd name="T27" fmla="*/ 196 h 289"/>
              <a:gd name="T28" fmla="*/ 55 w 192"/>
              <a:gd name="T29" fmla="*/ 180 h 289"/>
              <a:gd name="T30" fmla="*/ 55 w 192"/>
              <a:gd name="T31" fmla="*/ 91 h 289"/>
              <a:gd name="T32" fmla="*/ 55 w 192"/>
              <a:gd name="T33" fmla="*/ 86 h 289"/>
              <a:gd name="T34" fmla="*/ 45 w 192"/>
              <a:gd name="T35" fmla="*/ 66 h 289"/>
              <a:gd name="T36" fmla="*/ 63 w 192"/>
              <a:gd name="T37" fmla="*/ 33 h 289"/>
              <a:gd name="T38" fmla="*/ 104 w 192"/>
              <a:gd name="T39" fmla="*/ 20 h 289"/>
              <a:gd name="T40" fmla="*/ 152 w 192"/>
              <a:gd name="T41" fmla="*/ 37 h 289"/>
              <a:gd name="T42" fmla="*/ 168 w 192"/>
              <a:gd name="T43" fmla="*/ 73 h 289"/>
              <a:gd name="T44" fmla="*/ 158 w 192"/>
              <a:gd name="T45" fmla="*/ 95 h 289"/>
              <a:gd name="T46" fmla="*/ 143 w 192"/>
              <a:gd name="T47" fmla="*/ 91 h 289"/>
              <a:gd name="T48" fmla="*/ 150 w 192"/>
              <a:gd name="T49" fmla="*/ 103 h 289"/>
              <a:gd name="T50" fmla="*/ 134 w 192"/>
              <a:gd name="T51" fmla="*/ 101 h 289"/>
              <a:gd name="T52" fmla="*/ 64 w 192"/>
              <a:gd name="T53" fmla="*/ 101 h 289"/>
              <a:gd name="T54" fmla="*/ 77 w 192"/>
              <a:gd name="T55" fmla="*/ 180 h 289"/>
              <a:gd name="T56" fmla="*/ 94 w 192"/>
              <a:gd name="T57" fmla="*/ 213 h 289"/>
              <a:gd name="T58" fmla="*/ 77 w 192"/>
              <a:gd name="T59" fmla="*/ 230 h 289"/>
              <a:gd name="T60" fmla="*/ 77 w 192"/>
              <a:gd name="T61" fmla="*/ 264 h 289"/>
              <a:gd name="T62" fmla="*/ 99 w 192"/>
              <a:gd name="T63" fmla="*/ 287 h 289"/>
              <a:gd name="T64" fmla="*/ 99 w 192"/>
              <a:gd name="T65" fmla="*/ 287 h 289"/>
              <a:gd name="T66" fmla="*/ 121 w 192"/>
              <a:gd name="T67" fmla="*/ 180 h 289"/>
              <a:gd name="T68" fmla="*/ 148 w 192"/>
              <a:gd name="T69" fmla="*/ 127 h 289"/>
              <a:gd name="T70" fmla="*/ 162 w 192"/>
              <a:gd name="T71" fmla="*/ 136 h 289"/>
              <a:gd name="T72" fmla="*/ 134 w 192"/>
              <a:gd name="T73" fmla="*/ 188 h 289"/>
              <a:gd name="T74" fmla="*/ 141 w 192"/>
              <a:gd name="T75" fmla="*/ 271 h 289"/>
              <a:gd name="T76" fmla="*/ 167 w 192"/>
              <a:gd name="T77" fmla="*/ 289 h 289"/>
              <a:gd name="T78" fmla="*/ 184 w 192"/>
              <a:gd name="T79" fmla="*/ 263 h 289"/>
              <a:gd name="T80" fmla="*/ 164 w 192"/>
              <a:gd name="T81" fmla="*/ 249 h 289"/>
              <a:gd name="T82" fmla="*/ 178 w 192"/>
              <a:gd name="T83" fmla="*/ 229 h 289"/>
              <a:gd name="T84" fmla="*/ 171 w 192"/>
              <a:gd name="T85" fmla="*/ 196 h 289"/>
              <a:gd name="T86" fmla="*/ 179 w 192"/>
              <a:gd name="T87" fmla="*/ 169 h 289"/>
              <a:gd name="T88" fmla="*/ 99 w 192"/>
              <a:gd name="T89" fmla="*/ 138 h 289"/>
              <a:gd name="T90" fmla="*/ 87 w 192"/>
              <a:gd name="T91" fmla="*/ 109 h 289"/>
              <a:gd name="T92" fmla="*/ 111 w 192"/>
              <a:gd name="T93" fmla="*/ 1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289">
                <a:moveTo>
                  <a:pt x="179" y="169"/>
                </a:moveTo>
                <a:cubicBezTo>
                  <a:pt x="192" y="149"/>
                  <a:pt x="190" y="123"/>
                  <a:pt x="174" y="107"/>
                </a:cubicBezTo>
                <a:cubicBezTo>
                  <a:pt x="181" y="98"/>
                  <a:pt x="186" y="87"/>
                  <a:pt x="187" y="75"/>
                </a:cubicBezTo>
                <a:cubicBezTo>
                  <a:pt x="187" y="75"/>
                  <a:pt x="187" y="75"/>
                  <a:pt x="187" y="75"/>
                </a:cubicBezTo>
                <a:cubicBezTo>
                  <a:pt x="187" y="73"/>
                  <a:pt x="187" y="72"/>
                  <a:pt x="187" y="70"/>
                </a:cubicBezTo>
                <a:cubicBezTo>
                  <a:pt x="187" y="52"/>
                  <a:pt x="179" y="35"/>
                  <a:pt x="165" y="23"/>
                </a:cubicBezTo>
                <a:cubicBezTo>
                  <a:pt x="151" y="10"/>
                  <a:pt x="133" y="2"/>
                  <a:pt x="112" y="1"/>
                </a:cubicBezTo>
                <a:cubicBezTo>
                  <a:pt x="109" y="0"/>
                  <a:pt x="106" y="0"/>
                  <a:pt x="104" y="0"/>
                </a:cubicBezTo>
                <a:cubicBezTo>
                  <a:pt x="84" y="0"/>
                  <a:pt x="65" y="6"/>
                  <a:pt x="51" y="17"/>
                </a:cubicBezTo>
                <a:cubicBezTo>
                  <a:pt x="37" y="28"/>
                  <a:pt x="27" y="43"/>
                  <a:pt x="25" y="61"/>
                </a:cubicBezTo>
                <a:cubicBezTo>
                  <a:pt x="25" y="63"/>
                  <a:pt x="25" y="65"/>
                  <a:pt x="25" y="66"/>
                </a:cubicBezTo>
                <a:cubicBezTo>
                  <a:pt x="25" y="78"/>
                  <a:pt x="29" y="90"/>
                  <a:pt x="36" y="100"/>
                </a:cubicBezTo>
                <a:cubicBezTo>
                  <a:pt x="24" y="113"/>
                  <a:pt x="19" y="132"/>
                  <a:pt x="26" y="150"/>
                </a:cubicBezTo>
                <a:cubicBezTo>
                  <a:pt x="28" y="155"/>
                  <a:pt x="31" y="160"/>
                  <a:pt x="34" y="164"/>
                </a:cubicBezTo>
                <a:cubicBezTo>
                  <a:pt x="28" y="179"/>
                  <a:pt x="28" y="179"/>
                  <a:pt x="28" y="179"/>
                </a:cubicBezTo>
                <a:cubicBezTo>
                  <a:pt x="36" y="201"/>
                  <a:pt x="36" y="201"/>
                  <a:pt x="36" y="201"/>
                </a:cubicBezTo>
                <a:cubicBezTo>
                  <a:pt x="14" y="210"/>
                  <a:pt x="14" y="210"/>
                  <a:pt x="14" y="210"/>
                </a:cubicBezTo>
                <a:cubicBezTo>
                  <a:pt x="14" y="210"/>
                  <a:pt x="14" y="210"/>
                  <a:pt x="14" y="210"/>
                </a:cubicBezTo>
                <a:cubicBezTo>
                  <a:pt x="23" y="232"/>
                  <a:pt x="23" y="232"/>
                  <a:pt x="23" y="232"/>
                </a:cubicBezTo>
                <a:cubicBezTo>
                  <a:pt x="0" y="241"/>
                  <a:pt x="0" y="241"/>
                  <a:pt x="0" y="241"/>
                </a:cubicBezTo>
                <a:cubicBezTo>
                  <a:pt x="0" y="241"/>
                  <a:pt x="0" y="241"/>
                  <a:pt x="0" y="241"/>
                </a:cubicBezTo>
                <a:cubicBezTo>
                  <a:pt x="11" y="270"/>
                  <a:pt x="11" y="270"/>
                  <a:pt x="11" y="270"/>
                </a:cubicBezTo>
                <a:cubicBezTo>
                  <a:pt x="11" y="270"/>
                  <a:pt x="11" y="270"/>
                  <a:pt x="11" y="270"/>
                </a:cubicBezTo>
                <a:cubicBezTo>
                  <a:pt x="11" y="270"/>
                  <a:pt x="11" y="270"/>
                  <a:pt x="11" y="270"/>
                </a:cubicBezTo>
                <a:cubicBezTo>
                  <a:pt x="41" y="259"/>
                  <a:pt x="41" y="259"/>
                  <a:pt x="41" y="259"/>
                </a:cubicBezTo>
                <a:cubicBezTo>
                  <a:pt x="66" y="203"/>
                  <a:pt x="66" y="203"/>
                  <a:pt x="66" y="203"/>
                </a:cubicBezTo>
                <a:cubicBezTo>
                  <a:pt x="64" y="202"/>
                  <a:pt x="64" y="202"/>
                  <a:pt x="64" y="202"/>
                </a:cubicBezTo>
                <a:cubicBezTo>
                  <a:pt x="64" y="196"/>
                  <a:pt x="64" y="196"/>
                  <a:pt x="64" y="196"/>
                </a:cubicBezTo>
                <a:cubicBezTo>
                  <a:pt x="64" y="188"/>
                  <a:pt x="64" y="188"/>
                  <a:pt x="64" y="188"/>
                </a:cubicBezTo>
                <a:cubicBezTo>
                  <a:pt x="61" y="185"/>
                  <a:pt x="57" y="183"/>
                  <a:pt x="55" y="180"/>
                </a:cubicBezTo>
                <a:cubicBezTo>
                  <a:pt x="43" y="168"/>
                  <a:pt x="36" y="153"/>
                  <a:pt x="36" y="136"/>
                </a:cubicBezTo>
                <a:cubicBezTo>
                  <a:pt x="36" y="119"/>
                  <a:pt x="43" y="103"/>
                  <a:pt x="55" y="91"/>
                </a:cubicBezTo>
                <a:cubicBezTo>
                  <a:pt x="58" y="88"/>
                  <a:pt x="61" y="86"/>
                  <a:pt x="65" y="83"/>
                </a:cubicBezTo>
                <a:cubicBezTo>
                  <a:pt x="61" y="84"/>
                  <a:pt x="58" y="85"/>
                  <a:pt x="55" y="86"/>
                </a:cubicBezTo>
                <a:cubicBezTo>
                  <a:pt x="54" y="87"/>
                  <a:pt x="52" y="87"/>
                  <a:pt x="51" y="88"/>
                </a:cubicBezTo>
                <a:cubicBezTo>
                  <a:pt x="47" y="81"/>
                  <a:pt x="45" y="74"/>
                  <a:pt x="45" y="66"/>
                </a:cubicBezTo>
                <a:cubicBezTo>
                  <a:pt x="45" y="65"/>
                  <a:pt x="45" y="64"/>
                  <a:pt x="45" y="63"/>
                </a:cubicBezTo>
                <a:cubicBezTo>
                  <a:pt x="46" y="51"/>
                  <a:pt x="52" y="41"/>
                  <a:pt x="63" y="33"/>
                </a:cubicBezTo>
                <a:cubicBezTo>
                  <a:pt x="73" y="25"/>
                  <a:pt x="88" y="20"/>
                  <a:pt x="104" y="20"/>
                </a:cubicBezTo>
                <a:cubicBezTo>
                  <a:pt x="104" y="20"/>
                  <a:pt x="104" y="20"/>
                  <a:pt x="104" y="20"/>
                </a:cubicBezTo>
                <a:cubicBezTo>
                  <a:pt x="106" y="20"/>
                  <a:pt x="108" y="20"/>
                  <a:pt x="110" y="20"/>
                </a:cubicBezTo>
                <a:cubicBezTo>
                  <a:pt x="127" y="22"/>
                  <a:pt x="142" y="28"/>
                  <a:pt x="152" y="37"/>
                </a:cubicBezTo>
                <a:cubicBezTo>
                  <a:pt x="162" y="47"/>
                  <a:pt x="168" y="58"/>
                  <a:pt x="168" y="70"/>
                </a:cubicBezTo>
                <a:cubicBezTo>
                  <a:pt x="168" y="71"/>
                  <a:pt x="168" y="72"/>
                  <a:pt x="168" y="73"/>
                </a:cubicBezTo>
                <a:cubicBezTo>
                  <a:pt x="168" y="73"/>
                  <a:pt x="168" y="73"/>
                  <a:pt x="168" y="73"/>
                </a:cubicBezTo>
                <a:cubicBezTo>
                  <a:pt x="167" y="81"/>
                  <a:pt x="164" y="89"/>
                  <a:pt x="158" y="95"/>
                </a:cubicBezTo>
                <a:cubicBezTo>
                  <a:pt x="153" y="93"/>
                  <a:pt x="148" y="92"/>
                  <a:pt x="143" y="91"/>
                </a:cubicBezTo>
                <a:cubicBezTo>
                  <a:pt x="143" y="91"/>
                  <a:pt x="143" y="91"/>
                  <a:pt x="143" y="91"/>
                </a:cubicBezTo>
                <a:cubicBezTo>
                  <a:pt x="147" y="95"/>
                  <a:pt x="149" y="98"/>
                  <a:pt x="152" y="102"/>
                </a:cubicBezTo>
                <a:cubicBezTo>
                  <a:pt x="151" y="102"/>
                  <a:pt x="151" y="103"/>
                  <a:pt x="150" y="103"/>
                </a:cubicBezTo>
                <a:cubicBezTo>
                  <a:pt x="147" y="105"/>
                  <a:pt x="144" y="107"/>
                  <a:pt x="141" y="109"/>
                </a:cubicBezTo>
                <a:cubicBezTo>
                  <a:pt x="139" y="106"/>
                  <a:pt x="137" y="103"/>
                  <a:pt x="134" y="101"/>
                </a:cubicBezTo>
                <a:cubicBezTo>
                  <a:pt x="125" y="91"/>
                  <a:pt x="112" y="86"/>
                  <a:pt x="99" y="86"/>
                </a:cubicBezTo>
                <a:cubicBezTo>
                  <a:pt x="86" y="86"/>
                  <a:pt x="74" y="91"/>
                  <a:pt x="64" y="101"/>
                </a:cubicBezTo>
                <a:cubicBezTo>
                  <a:pt x="45" y="120"/>
                  <a:pt x="45" y="152"/>
                  <a:pt x="64" y="171"/>
                </a:cubicBezTo>
                <a:cubicBezTo>
                  <a:pt x="68" y="175"/>
                  <a:pt x="72" y="178"/>
                  <a:pt x="77" y="180"/>
                </a:cubicBezTo>
                <a:cubicBezTo>
                  <a:pt x="77" y="196"/>
                  <a:pt x="77" y="196"/>
                  <a:pt x="77" y="196"/>
                </a:cubicBezTo>
                <a:cubicBezTo>
                  <a:pt x="94" y="213"/>
                  <a:pt x="94" y="213"/>
                  <a:pt x="94" y="213"/>
                </a:cubicBezTo>
                <a:cubicBezTo>
                  <a:pt x="77" y="230"/>
                  <a:pt x="77" y="230"/>
                  <a:pt x="77" y="230"/>
                </a:cubicBezTo>
                <a:cubicBezTo>
                  <a:pt x="77" y="230"/>
                  <a:pt x="77" y="230"/>
                  <a:pt x="77" y="230"/>
                </a:cubicBezTo>
                <a:cubicBezTo>
                  <a:pt x="94" y="247"/>
                  <a:pt x="94" y="247"/>
                  <a:pt x="94" y="247"/>
                </a:cubicBezTo>
                <a:cubicBezTo>
                  <a:pt x="77" y="264"/>
                  <a:pt x="77" y="264"/>
                  <a:pt x="77" y="264"/>
                </a:cubicBezTo>
                <a:cubicBezTo>
                  <a:pt x="77" y="264"/>
                  <a:pt x="77" y="264"/>
                  <a:pt x="77" y="264"/>
                </a:cubicBezTo>
                <a:cubicBezTo>
                  <a:pt x="99" y="287"/>
                  <a:pt x="99" y="287"/>
                  <a:pt x="99" y="287"/>
                </a:cubicBezTo>
                <a:cubicBezTo>
                  <a:pt x="99" y="287"/>
                  <a:pt x="99" y="287"/>
                  <a:pt x="99" y="287"/>
                </a:cubicBezTo>
                <a:cubicBezTo>
                  <a:pt x="99" y="287"/>
                  <a:pt x="99" y="287"/>
                  <a:pt x="99" y="287"/>
                </a:cubicBezTo>
                <a:cubicBezTo>
                  <a:pt x="121" y="264"/>
                  <a:pt x="121" y="264"/>
                  <a:pt x="121" y="264"/>
                </a:cubicBezTo>
                <a:cubicBezTo>
                  <a:pt x="121" y="180"/>
                  <a:pt x="121" y="180"/>
                  <a:pt x="121" y="180"/>
                </a:cubicBezTo>
                <a:cubicBezTo>
                  <a:pt x="126" y="178"/>
                  <a:pt x="130" y="175"/>
                  <a:pt x="134" y="171"/>
                </a:cubicBezTo>
                <a:cubicBezTo>
                  <a:pt x="146" y="159"/>
                  <a:pt x="151" y="143"/>
                  <a:pt x="148" y="127"/>
                </a:cubicBezTo>
                <a:cubicBezTo>
                  <a:pt x="152" y="125"/>
                  <a:pt x="156" y="123"/>
                  <a:pt x="160" y="120"/>
                </a:cubicBezTo>
                <a:cubicBezTo>
                  <a:pt x="161" y="125"/>
                  <a:pt x="162" y="131"/>
                  <a:pt x="162" y="136"/>
                </a:cubicBezTo>
                <a:cubicBezTo>
                  <a:pt x="162" y="153"/>
                  <a:pt x="155" y="168"/>
                  <a:pt x="143" y="180"/>
                </a:cubicBezTo>
                <a:cubicBezTo>
                  <a:pt x="141" y="183"/>
                  <a:pt x="138" y="185"/>
                  <a:pt x="134" y="188"/>
                </a:cubicBezTo>
                <a:cubicBezTo>
                  <a:pt x="134" y="239"/>
                  <a:pt x="134" y="239"/>
                  <a:pt x="134" y="239"/>
                </a:cubicBezTo>
                <a:cubicBezTo>
                  <a:pt x="141" y="271"/>
                  <a:pt x="141" y="271"/>
                  <a:pt x="141" y="271"/>
                </a:cubicBezTo>
                <a:cubicBezTo>
                  <a:pt x="167" y="289"/>
                  <a:pt x="167" y="289"/>
                  <a:pt x="167" y="289"/>
                </a:cubicBezTo>
                <a:cubicBezTo>
                  <a:pt x="167" y="289"/>
                  <a:pt x="167" y="289"/>
                  <a:pt x="167" y="289"/>
                </a:cubicBezTo>
                <a:cubicBezTo>
                  <a:pt x="167" y="289"/>
                  <a:pt x="167" y="289"/>
                  <a:pt x="167" y="289"/>
                </a:cubicBezTo>
                <a:cubicBezTo>
                  <a:pt x="184" y="263"/>
                  <a:pt x="184" y="263"/>
                  <a:pt x="184" y="263"/>
                </a:cubicBezTo>
                <a:cubicBezTo>
                  <a:pt x="184" y="263"/>
                  <a:pt x="184" y="263"/>
                  <a:pt x="184" y="263"/>
                </a:cubicBezTo>
                <a:cubicBezTo>
                  <a:pt x="164" y="249"/>
                  <a:pt x="164" y="249"/>
                  <a:pt x="164" y="249"/>
                </a:cubicBezTo>
                <a:cubicBezTo>
                  <a:pt x="178" y="229"/>
                  <a:pt x="178" y="229"/>
                  <a:pt x="178" y="229"/>
                </a:cubicBezTo>
                <a:cubicBezTo>
                  <a:pt x="178" y="229"/>
                  <a:pt x="178" y="229"/>
                  <a:pt x="178" y="229"/>
                </a:cubicBezTo>
                <a:cubicBezTo>
                  <a:pt x="158" y="216"/>
                  <a:pt x="158" y="216"/>
                  <a:pt x="158" y="216"/>
                </a:cubicBezTo>
                <a:cubicBezTo>
                  <a:pt x="171" y="196"/>
                  <a:pt x="171" y="196"/>
                  <a:pt x="171" y="196"/>
                </a:cubicBezTo>
                <a:cubicBezTo>
                  <a:pt x="168" y="180"/>
                  <a:pt x="168" y="180"/>
                  <a:pt x="168" y="180"/>
                </a:cubicBezTo>
                <a:cubicBezTo>
                  <a:pt x="172" y="177"/>
                  <a:pt x="176" y="173"/>
                  <a:pt x="179" y="169"/>
                </a:cubicBezTo>
                <a:close/>
                <a:moveTo>
                  <a:pt x="111" y="133"/>
                </a:moveTo>
                <a:cubicBezTo>
                  <a:pt x="108" y="136"/>
                  <a:pt x="104" y="138"/>
                  <a:pt x="99" y="138"/>
                </a:cubicBezTo>
                <a:cubicBezTo>
                  <a:pt x="95" y="138"/>
                  <a:pt x="91" y="136"/>
                  <a:pt x="87" y="133"/>
                </a:cubicBezTo>
                <a:cubicBezTo>
                  <a:pt x="81" y="126"/>
                  <a:pt x="81" y="116"/>
                  <a:pt x="87" y="109"/>
                </a:cubicBezTo>
                <a:cubicBezTo>
                  <a:pt x="91" y="106"/>
                  <a:pt x="95" y="104"/>
                  <a:pt x="99" y="104"/>
                </a:cubicBezTo>
                <a:cubicBezTo>
                  <a:pt x="104" y="104"/>
                  <a:pt x="108" y="106"/>
                  <a:pt x="111" y="109"/>
                </a:cubicBezTo>
                <a:cubicBezTo>
                  <a:pt x="118" y="116"/>
                  <a:pt x="118" y="126"/>
                  <a:pt x="111" y="1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5" name="Freeform 354"/>
          <p:cNvSpPr>
            <a:spLocks noEditPoints="1"/>
          </p:cNvSpPr>
          <p:nvPr/>
        </p:nvSpPr>
        <p:spPr bwMode="auto">
          <a:xfrm>
            <a:off x="8291513" y="4248150"/>
            <a:ext cx="325437" cy="344488"/>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6" name="TextBox 13"/>
          <p:cNvSpPr txBox="1">
            <a:spLocks noChangeArrowheads="1"/>
          </p:cNvSpPr>
          <p:nvPr/>
        </p:nvSpPr>
        <p:spPr bwMode="auto">
          <a:xfrm>
            <a:off x="1631950" y="2970213"/>
            <a:ext cx="1371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67" name="TextBox 13"/>
          <p:cNvSpPr txBox="1">
            <a:spLocks noChangeArrowheads="1"/>
          </p:cNvSpPr>
          <p:nvPr/>
        </p:nvSpPr>
        <p:spPr bwMode="auto">
          <a:xfrm>
            <a:off x="1635125" y="32448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68" name="TextBox 13"/>
          <p:cNvSpPr txBox="1">
            <a:spLocks noChangeArrowheads="1"/>
          </p:cNvSpPr>
          <p:nvPr/>
        </p:nvSpPr>
        <p:spPr bwMode="auto">
          <a:xfrm>
            <a:off x="4038600" y="2970213"/>
            <a:ext cx="13731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69" name="TextBox 13"/>
          <p:cNvSpPr txBox="1">
            <a:spLocks noChangeArrowheads="1"/>
          </p:cNvSpPr>
          <p:nvPr/>
        </p:nvSpPr>
        <p:spPr bwMode="auto">
          <a:xfrm>
            <a:off x="4041775" y="3244850"/>
            <a:ext cx="15605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0" name="TextBox 13"/>
          <p:cNvSpPr txBox="1">
            <a:spLocks noChangeArrowheads="1"/>
          </p:cNvSpPr>
          <p:nvPr/>
        </p:nvSpPr>
        <p:spPr bwMode="auto">
          <a:xfrm>
            <a:off x="6450013" y="2970213"/>
            <a:ext cx="1371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1" name="TextBox 13"/>
          <p:cNvSpPr txBox="1">
            <a:spLocks noChangeArrowheads="1"/>
          </p:cNvSpPr>
          <p:nvPr/>
        </p:nvSpPr>
        <p:spPr bwMode="auto">
          <a:xfrm>
            <a:off x="6453188" y="32448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2" name="TextBox 13"/>
          <p:cNvSpPr txBox="1">
            <a:spLocks noChangeArrowheads="1"/>
          </p:cNvSpPr>
          <p:nvPr/>
        </p:nvSpPr>
        <p:spPr bwMode="auto">
          <a:xfrm>
            <a:off x="8891588" y="2970213"/>
            <a:ext cx="13731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3" name="TextBox 13"/>
          <p:cNvSpPr txBox="1">
            <a:spLocks noChangeArrowheads="1"/>
          </p:cNvSpPr>
          <p:nvPr/>
        </p:nvSpPr>
        <p:spPr bwMode="auto">
          <a:xfrm>
            <a:off x="8896350" y="32448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4" name="TextBox 13"/>
          <p:cNvSpPr txBox="1">
            <a:spLocks noChangeArrowheads="1"/>
          </p:cNvSpPr>
          <p:nvPr/>
        </p:nvSpPr>
        <p:spPr bwMode="auto">
          <a:xfrm>
            <a:off x="2849563" y="4951413"/>
            <a:ext cx="13731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5" name="TextBox 13"/>
          <p:cNvSpPr txBox="1">
            <a:spLocks noChangeArrowheads="1"/>
          </p:cNvSpPr>
          <p:nvPr/>
        </p:nvSpPr>
        <p:spPr bwMode="auto">
          <a:xfrm>
            <a:off x="2854325" y="52260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6" name="TextBox 13"/>
          <p:cNvSpPr txBox="1">
            <a:spLocks noChangeArrowheads="1"/>
          </p:cNvSpPr>
          <p:nvPr/>
        </p:nvSpPr>
        <p:spPr bwMode="auto">
          <a:xfrm>
            <a:off x="5334000" y="4951413"/>
            <a:ext cx="13731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7" name="TextBox 13"/>
          <p:cNvSpPr txBox="1">
            <a:spLocks noChangeArrowheads="1"/>
          </p:cNvSpPr>
          <p:nvPr/>
        </p:nvSpPr>
        <p:spPr bwMode="auto">
          <a:xfrm>
            <a:off x="5338763" y="52260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8" name="TextBox 13"/>
          <p:cNvSpPr txBox="1">
            <a:spLocks noChangeArrowheads="1"/>
          </p:cNvSpPr>
          <p:nvPr/>
        </p:nvSpPr>
        <p:spPr bwMode="auto">
          <a:xfrm>
            <a:off x="7821613" y="4951413"/>
            <a:ext cx="13731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9" name="TextBox 13"/>
          <p:cNvSpPr txBox="1">
            <a:spLocks noChangeArrowheads="1"/>
          </p:cNvSpPr>
          <p:nvPr/>
        </p:nvSpPr>
        <p:spPr bwMode="auto">
          <a:xfrm>
            <a:off x="7826375" y="52260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2"/>
          <p:cNvSpPr>
            <a:spLocks noChangeArrowheads="1"/>
          </p:cNvSpPr>
          <p:nvPr/>
        </p:nvSpPr>
        <p:spPr bwMode="auto">
          <a:xfrm>
            <a:off x="4187825" y="1509713"/>
            <a:ext cx="7431088" cy="38369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0076A3"/>
              </a:solidFill>
              <a:latin typeface="Roboto" pitchFamily="2" charset="0"/>
            </a:endParaRPr>
          </a:p>
        </p:txBody>
      </p:sp>
      <p:sp>
        <p:nvSpPr>
          <p:cNvPr id="28675" name="Rectangle 42"/>
          <p:cNvSpPr>
            <a:spLocks noChangeArrowheads="1"/>
          </p:cNvSpPr>
          <p:nvPr/>
        </p:nvSpPr>
        <p:spPr bwMode="auto">
          <a:xfrm>
            <a:off x="444500" y="5465763"/>
            <a:ext cx="11174413" cy="230187"/>
          </a:xfrm>
          <a:prstGeom prst="rect">
            <a:avLst/>
          </a:prstGeom>
          <a:solidFill>
            <a:srgbClr val="2B2B2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0076A3"/>
              </a:solidFill>
              <a:latin typeface="Roboto" pitchFamily="2" charset="0"/>
            </a:endParaRPr>
          </a:p>
        </p:txBody>
      </p:sp>
      <p:sp>
        <p:nvSpPr>
          <p:cNvPr id="28676" name="Rectangle 44"/>
          <p:cNvSpPr>
            <a:spLocks noChangeArrowheads="1"/>
          </p:cNvSpPr>
          <p:nvPr/>
        </p:nvSpPr>
        <p:spPr bwMode="auto">
          <a:xfrm>
            <a:off x="444500" y="5465763"/>
            <a:ext cx="331788" cy="230187"/>
          </a:xfrm>
          <a:prstGeom prst="rect">
            <a:avLst/>
          </a:prstGeom>
          <a:solidFill>
            <a:srgbClr val="BAA6A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0076A3"/>
              </a:solidFill>
              <a:latin typeface="Roboto" pitchFamily="2" charset="0"/>
            </a:endParaRPr>
          </a:p>
        </p:txBody>
      </p:sp>
      <p:sp>
        <p:nvSpPr>
          <p:cNvPr id="28677" name="TextBox 2047"/>
          <p:cNvSpPr txBox="1">
            <a:spLocks noChangeArrowheads="1"/>
          </p:cNvSpPr>
          <p:nvPr/>
        </p:nvSpPr>
        <p:spPr bwMode="auto">
          <a:xfrm>
            <a:off x="4384675" y="2009775"/>
            <a:ext cx="379413"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300">
                <a:solidFill>
                  <a:srgbClr val="FFFFFF"/>
                </a:solidFill>
                <a:latin typeface="Roboto" pitchFamily="2" charset="0"/>
              </a:rPr>
              <a:t>”</a:t>
            </a:r>
            <a:endParaRPr lang="en-US" altLang="zh-CN" sz="3100">
              <a:solidFill>
                <a:srgbClr val="000000"/>
              </a:solidFill>
              <a:latin typeface="Roboto" pitchFamily="2" charset="0"/>
            </a:endParaRPr>
          </a:p>
        </p:txBody>
      </p:sp>
      <p:sp>
        <p:nvSpPr>
          <p:cNvPr id="28678" name="TextBox 47"/>
          <p:cNvSpPr txBox="1">
            <a:spLocks noChangeArrowheads="1"/>
          </p:cNvSpPr>
          <p:nvPr/>
        </p:nvSpPr>
        <p:spPr bwMode="auto">
          <a:xfrm>
            <a:off x="10861675" y="3622675"/>
            <a:ext cx="3810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300">
                <a:solidFill>
                  <a:srgbClr val="FFFFFF"/>
                </a:solidFill>
                <a:latin typeface="Roboto" pitchFamily="2" charset="0"/>
              </a:rPr>
              <a:t>”</a:t>
            </a:r>
            <a:endParaRPr lang="en-US" altLang="zh-CN" sz="3100">
              <a:solidFill>
                <a:srgbClr val="000000"/>
              </a:solidFill>
              <a:latin typeface="Roboto" pitchFamily="2" charset="0"/>
            </a:endParaRPr>
          </a:p>
        </p:txBody>
      </p:sp>
      <p:pic>
        <p:nvPicPr>
          <p:cNvPr id="28679" name="Picture 3" descr="PIC4.jpg"/>
          <p:cNvPicPr>
            <a:picLocks noChangeAspect="1" noChangeArrowheads="1"/>
          </p:cNvPicPr>
          <p:nvPr/>
        </p:nvPicPr>
        <p:blipFill>
          <a:blip r:embed="rId2">
            <a:extLst>
              <a:ext uri="{28A0092B-C50C-407E-A947-70E740481C1C}">
                <a14:useLocalDpi xmlns:a14="http://schemas.microsoft.com/office/drawing/2010/main" val="0"/>
              </a:ext>
            </a:extLst>
          </a:blip>
          <a:srcRect l="42937" t="2882" r="12627" b="16098"/>
          <a:stretch>
            <a:fillRect/>
          </a:stretch>
        </p:blipFill>
        <p:spPr bwMode="auto">
          <a:xfrm>
            <a:off x="444500" y="1509713"/>
            <a:ext cx="3743325"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矩形 7"/>
          <p:cNvSpPr>
            <a:spLocks noChangeArrowheads="1"/>
          </p:cNvSpPr>
          <p:nvPr/>
        </p:nvSpPr>
        <p:spPr bwMode="auto">
          <a:xfrm>
            <a:off x="4764088" y="2228850"/>
            <a:ext cx="6097587" cy="1885950"/>
          </a:xfrm>
          <a:prstGeom prst="rect">
            <a:avLst/>
          </a:prstGeom>
          <a:solidFill>
            <a:srgbClr val="2B2B2B"/>
          </a:solidFill>
          <a:ln w="3175" cmpd="sng">
            <a:solidFill>
              <a:srgbClr val="FFFFFF"/>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81" name="矩形 8"/>
          <p:cNvSpPr>
            <a:spLocks noChangeArrowheads="1"/>
          </p:cNvSpPr>
          <p:nvPr/>
        </p:nvSpPr>
        <p:spPr bwMode="auto">
          <a:xfrm>
            <a:off x="5456238" y="2847975"/>
            <a:ext cx="471328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28682" name="矩形 9"/>
          <p:cNvSpPr>
            <a:spLocks noChangeArrowheads="1"/>
          </p:cNvSpPr>
          <p:nvPr/>
        </p:nvSpPr>
        <p:spPr bwMode="auto">
          <a:xfrm>
            <a:off x="4764088" y="4278313"/>
            <a:ext cx="609758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28683" name="图片 20"/>
          <p:cNvPicPr>
            <a:picLocks noChangeAspect="1" noChangeArrowheads="1"/>
          </p:cNvPicPr>
          <p:nvPr/>
        </p:nvPicPr>
        <p:blipFill>
          <a:blip r:embed="rId3">
            <a:extLst>
              <a:ext uri="{28A0092B-C50C-407E-A947-70E740481C1C}">
                <a14:useLocalDpi xmlns:a14="http://schemas.microsoft.com/office/drawing/2010/main" val="0"/>
              </a:ext>
            </a:extLst>
          </a:blip>
          <a:srcRect l="10336" t="3136" r="253" b="1424"/>
          <a:stretch>
            <a:fillRect/>
          </a:stretch>
        </p:blipFill>
        <p:spPr bwMode="auto">
          <a:xfrm>
            <a:off x="401638" y="1509713"/>
            <a:ext cx="3789362"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84" name="组合 21"/>
          <p:cNvGrpSpPr>
            <a:grpSpLocks/>
          </p:cNvGrpSpPr>
          <p:nvPr/>
        </p:nvGrpSpPr>
        <p:grpSpPr bwMode="auto">
          <a:xfrm flipV="1">
            <a:off x="2598738" y="728663"/>
            <a:ext cx="9583737" cy="66675"/>
            <a:chOff x="0" y="0"/>
            <a:chExt cx="17795517" cy="198783"/>
          </a:xfrm>
        </p:grpSpPr>
        <p:sp>
          <p:nvSpPr>
            <p:cNvPr id="28685" name="矩形 22"/>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28686" name="组合 23"/>
            <p:cNvGrpSpPr>
              <a:grpSpLocks/>
            </p:cNvGrpSpPr>
            <p:nvPr/>
          </p:nvGrpSpPr>
          <p:grpSpPr bwMode="auto">
            <a:xfrm>
              <a:off x="3141995" y="0"/>
              <a:ext cx="14653522" cy="198783"/>
              <a:chOff x="0" y="0"/>
              <a:chExt cx="14653522" cy="198783"/>
            </a:xfrm>
          </p:grpSpPr>
          <p:sp>
            <p:nvSpPr>
              <p:cNvPr id="28687" name="矩形 24"/>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88" name="矩形 25"/>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89" name="矩形 26"/>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0" name="矩形 27"/>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grpSp>
        <p:nvGrpSpPr>
          <p:cNvPr id="28691" name="组合 30"/>
          <p:cNvGrpSpPr>
            <a:grpSpLocks/>
          </p:cNvGrpSpPr>
          <p:nvPr/>
        </p:nvGrpSpPr>
        <p:grpSpPr bwMode="auto">
          <a:xfrm flipV="1">
            <a:off x="-28575" y="6269038"/>
            <a:ext cx="9585325" cy="66675"/>
            <a:chOff x="0" y="0"/>
            <a:chExt cx="17795517" cy="198783"/>
          </a:xfrm>
        </p:grpSpPr>
        <p:sp>
          <p:nvSpPr>
            <p:cNvPr id="28692" name="矩形 31"/>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28693" name="组合 32"/>
            <p:cNvGrpSpPr>
              <a:grpSpLocks/>
            </p:cNvGrpSpPr>
            <p:nvPr/>
          </p:nvGrpSpPr>
          <p:grpSpPr bwMode="auto">
            <a:xfrm>
              <a:off x="3141995" y="0"/>
              <a:ext cx="14653522" cy="198783"/>
              <a:chOff x="0" y="0"/>
              <a:chExt cx="14653522" cy="198783"/>
            </a:xfrm>
          </p:grpSpPr>
          <p:sp>
            <p:nvSpPr>
              <p:cNvPr id="28694" name="矩形 33"/>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5" name="矩形 34"/>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6" name="矩形 35"/>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7" name="矩形 36"/>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D611539-4BE8-6843-A84D-DFE11170CEC4}"/>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15362" name="任意多边形 1"/>
          <p:cNvSpPr>
            <a:spLocks/>
          </p:cNvSpPr>
          <p:nvPr/>
        </p:nvSpPr>
        <p:spPr bwMode="auto">
          <a:xfrm>
            <a:off x="-49213" y="-38100"/>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363" name="任意多边形 2"/>
          <p:cNvSpPr>
            <a:spLocks/>
          </p:cNvSpPr>
          <p:nvPr/>
        </p:nvSpPr>
        <p:spPr bwMode="auto">
          <a:xfrm>
            <a:off x="251058" y="-88204"/>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a:p>
        </p:txBody>
      </p:sp>
      <p:cxnSp>
        <p:nvCxnSpPr>
          <p:cNvPr id="15365" name="直接连接符 4"/>
          <p:cNvCxnSpPr>
            <a:cxnSpLocks noChangeShapeType="1"/>
          </p:cNvCxnSpPr>
          <p:nvPr/>
        </p:nvCxnSpPr>
        <p:spPr bwMode="auto">
          <a:xfrm>
            <a:off x="3451691" y="641960"/>
            <a:ext cx="0" cy="4953093"/>
          </a:xfrm>
          <a:prstGeom prst="line">
            <a:avLst/>
          </a:prstGeom>
          <a:solidFill>
            <a:srgbClr val="00B050"/>
          </a:solidFill>
          <a:ln w="3175" cmpd="sng">
            <a:solidFill>
              <a:schemeClr val="bg1"/>
            </a:solidFill>
            <a:round/>
            <a:headEnd/>
            <a:tailEnd/>
          </a:ln>
          <a:extLst/>
        </p:spPr>
      </p:cxnSp>
      <p:sp>
        <p:nvSpPr>
          <p:cNvPr id="15370" name="文本框 12"/>
          <p:cNvSpPr txBox="1">
            <a:spLocks noChangeArrowheads="1"/>
          </p:cNvSpPr>
          <p:nvPr/>
        </p:nvSpPr>
        <p:spPr bwMode="auto">
          <a:xfrm>
            <a:off x="4572000" y="91440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Overview</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1" name="文本框 13"/>
          <p:cNvSpPr txBox="1">
            <a:spLocks noChangeArrowheads="1"/>
          </p:cNvSpPr>
          <p:nvPr/>
        </p:nvSpPr>
        <p:spPr bwMode="auto">
          <a:xfrm>
            <a:off x="4572000" y="1828800"/>
            <a:ext cx="40334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Data Preprocessing</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2" name="文本框 14"/>
          <p:cNvSpPr txBox="1">
            <a:spLocks noChangeArrowheads="1"/>
          </p:cNvSpPr>
          <p:nvPr/>
        </p:nvSpPr>
        <p:spPr bwMode="auto">
          <a:xfrm>
            <a:off x="4572000" y="2743200"/>
            <a:ext cx="41456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Feature Engineering</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3" name="文本框 15"/>
          <p:cNvSpPr txBox="1">
            <a:spLocks noChangeArrowheads="1"/>
          </p:cNvSpPr>
          <p:nvPr/>
        </p:nvSpPr>
        <p:spPr bwMode="auto">
          <a:xfrm>
            <a:off x="4572000" y="3657600"/>
            <a:ext cx="23487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Algorithms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8" name="文本框 20"/>
          <p:cNvSpPr txBox="1">
            <a:spLocks noChangeArrowheads="1"/>
          </p:cNvSpPr>
          <p:nvPr/>
        </p:nvSpPr>
        <p:spPr bwMode="auto">
          <a:xfrm>
            <a:off x="8093075" y="5583238"/>
            <a:ext cx="412115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dirty="0">
                <a:solidFill>
                  <a:srgbClr val="008080"/>
                </a:solidFill>
                <a:latin typeface="Arial" panose="020B0604020202020204" pitchFamily="34" charset="0"/>
                <a:ea typeface="张海山锐谐体" panose="02000000000000000000" pitchFamily="2" charset="-122"/>
                <a:cs typeface="Arial" panose="020B0604020202020204" pitchFamily="34" charset="0"/>
              </a:rPr>
              <a:t>Contents</a:t>
            </a:r>
            <a:endParaRPr lang="zh-CN" altLang="en-US" sz="6600" b="1" dirty="0">
              <a:solidFill>
                <a:srgbClr val="008080"/>
              </a:solidFill>
              <a:latin typeface="Arial" panose="020B0604020202020204" pitchFamily="34" charset="0"/>
              <a:ea typeface="张海山锐谐体" panose="02000000000000000000" pitchFamily="2" charset="-122"/>
              <a:cs typeface="Arial" panose="020B0604020202020204" pitchFamily="34" charset="0"/>
            </a:endParaRPr>
          </a:p>
        </p:txBody>
      </p:sp>
      <p:sp>
        <p:nvSpPr>
          <p:cNvPr id="20" name="文本框 15">
            <a:extLst>
              <a:ext uri="{FF2B5EF4-FFF2-40B4-BE49-F238E27FC236}">
                <a16:creationId xmlns:a16="http://schemas.microsoft.com/office/drawing/2014/main" id="{A4C4ABEA-EDAA-414B-A1BB-0B45C8237CDD}"/>
              </a:ext>
            </a:extLst>
          </p:cNvPr>
          <p:cNvSpPr txBox="1">
            <a:spLocks noChangeArrowheads="1"/>
          </p:cNvSpPr>
          <p:nvPr/>
        </p:nvSpPr>
        <p:spPr bwMode="auto">
          <a:xfrm>
            <a:off x="4572000" y="4572000"/>
            <a:ext cx="16610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Results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7" name="Group 6">
            <a:extLst>
              <a:ext uri="{FF2B5EF4-FFF2-40B4-BE49-F238E27FC236}">
                <a16:creationId xmlns:a16="http://schemas.microsoft.com/office/drawing/2014/main" id="{D7712909-0C10-BC4B-982F-84E3DB86299B}"/>
              </a:ext>
            </a:extLst>
          </p:cNvPr>
          <p:cNvGrpSpPr/>
          <p:nvPr/>
        </p:nvGrpSpPr>
        <p:grpSpPr>
          <a:xfrm>
            <a:off x="3200400" y="3657600"/>
            <a:ext cx="530225" cy="530868"/>
            <a:chOff x="3209459" y="3902646"/>
            <a:chExt cx="530225" cy="530868"/>
          </a:xfrm>
        </p:grpSpPr>
        <p:sp>
          <p:nvSpPr>
            <p:cNvPr id="15366" name="椭圆 5"/>
            <p:cNvSpPr>
              <a:spLocks noChangeArrowheads="1"/>
            </p:cNvSpPr>
            <p:nvPr/>
          </p:nvSpPr>
          <p:spPr bwMode="auto">
            <a:xfrm>
              <a:off x="3209459" y="3902646"/>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 name="Freeform 354">
              <a:extLst>
                <a:ext uri="{FF2B5EF4-FFF2-40B4-BE49-F238E27FC236}">
                  <a16:creationId xmlns:a16="http://schemas.microsoft.com/office/drawing/2014/main" id="{AFE84332-08D0-F445-A7DA-10A53D372AB0}"/>
                </a:ext>
              </a:extLst>
            </p:cNvPr>
            <p:cNvSpPr>
              <a:spLocks noEditPoints="1"/>
            </p:cNvSpPr>
            <p:nvPr/>
          </p:nvSpPr>
          <p:spPr bwMode="auto">
            <a:xfrm>
              <a:off x="3311851" y="3983310"/>
              <a:ext cx="325437" cy="344488"/>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 name="Group 2">
            <a:extLst>
              <a:ext uri="{FF2B5EF4-FFF2-40B4-BE49-F238E27FC236}">
                <a16:creationId xmlns:a16="http://schemas.microsoft.com/office/drawing/2014/main" id="{DC2437D5-9F47-264C-B635-B3EA7F2AF736}"/>
              </a:ext>
            </a:extLst>
          </p:cNvPr>
          <p:cNvGrpSpPr/>
          <p:nvPr/>
        </p:nvGrpSpPr>
        <p:grpSpPr>
          <a:xfrm>
            <a:off x="3200400" y="914400"/>
            <a:ext cx="530225" cy="530868"/>
            <a:chOff x="3168649" y="910076"/>
            <a:chExt cx="530225" cy="530868"/>
          </a:xfrm>
          <a:solidFill>
            <a:srgbClr val="008080"/>
          </a:solidFill>
        </p:grpSpPr>
        <p:sp>
          <p:nvSpPr>
            <p:cNvPr id="15367" name="椭圆 6"/>
            <p:cNvSpPr>
              <a:spLocks noChangeArrowheads="1"/>
            </p:cNvSpPr>
            <p:nvPr/>
          </p:nvSpPr>
          <p:spPr bwMode="auto">
            <a:xfrm>
              <a:off x="3168649" y="910076"/>
              <a:ext cx="530225" cy="5308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5" name="组合 13">
              <a:extLst>
                <a:ext uri="{FF2B5EF4-FFF2-40B4-BE49-F238E27FC236}">
                  <a16:creationId xmlns:a16="http://schemas.microsoft.com/office/drawing/2014/main" id="{3B7514C1-A5E4-F046-BB63-D409A707078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643" y="1009016"/>
              <a:ext cx="329184" cy="32918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4" name="Group 3">
            <a:extLst>
              <a:ext uri="{FF2B5EF4-FFF2-40B4-BE49-F238E27FC236}">
                <a16:creationId xmlns:a16="http://schemas.microsoft.com/office/drawing/2014/main" id="{D07DDF64-7C6D-0A46-BD99-F463D06C8820}"/>
              </a:ext>
            </a:extLst>
          </p:cNvPr>
          <p:cNvGrpSpPr/>
          <p:nvPr/>
        </p:nvGrpSpPr>
        <p:grpSpPr>
          <a:xfrm>
            <a:off x="3200400" y="1828800"/>
            <a:ext cx="530225" cy="530868"/>
            <a:chOff x="3209459" y="1801611"/>
            <a:chExt cx="530225" cy="530868"/>
          </a:xfrm>
        </p:grpSpPr>
        <p:sp>
          <p:nvSpPr>
            <p:cNvPr id="15368" name="椭圆 7"/>
            <p:cNvSpPr>
              <a:spLocks noChangeArrowheads="1"/>
            </p:cNvSpPr>
            <p:nvPr/>
          </p:nvSpPr>
          <p:spPr bwMode="auto">
            <a:xfrm>
              <a:off x="3209459" y="1801611"/>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6" name="Freeform 160">
              <a:extLst>
                <a:ext uri="{FF2B5EF4-FFF2-40B4-BE49-F238E27FC236}">
                  <a16:creationId xmlns:a16="http://schemas.microsoft.com/office/drawing/2014/main" id="{8632D1E1-D82C-604D-899F-A35F9493388E}"/>
                </a:ext>
              </a:extLst>
            </p:cNvPr>
            <p:cNvSpPr>
              <a:spLocks/>
            </p:cNvSpPr>
            <p:nvPr/>
          </p:nvSpPr>
          <p:spPr bwMode="auto">
            <a:xfrm>
              <a:off x="3311851" y="1889927"/>
              <a:ext cx="329184" cy="329184"/>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chemeClr val="bg1"/>
            </a:solidFill>
            <a:ln>
              <a:noFill/>
            </a:ln>
            <a:extLst/>
          </p:spPr>
          <p:txBody>
            <a:bodyPr wrap="none" anchor="ctr"/>
            <a:lstStyle/>
            <a:p>
              <a:endParaRPr lang="zh-CN" altLang="en-US"/>
            </a:p>
          </p:txBody>
        </p:sp>
      </p:grpSp>
      <p:grpSp>
        <p:nvGrpSpPr>
          <p:cNvPr id="8" name="Group 7">
            <a:extLst>
              <a:ext uri="{FF2B5EF4-FFF2-40B4-BE49-F238E27FC236}">
                <a16:creationId xmlns:a16="http://schemas.microsoft.com/office/drawing/2014/main" id="{D99E67A6-AE3D-EB44-9705-68156A067707}"/>
              </a:ext>
            </a:extLst>
          </p:cNvPr>
          <p:cNvGrpSpPr/>
          <p:nvPr/>
        </p:nvGrpSpPr>
        <p:grpSpPr>
          <a:xfrm>
            <a:off x="3200400" y="4572000"/>
            <a:ext cx="530225" cy="530868"/>
            <a:chOff x="3209458" y="4855199"/>
            <a:chExt cx="530225" cy="530868"/>
          </a:xfrm>
        </p:grpSpPr>
        <p:sp>
          <p:nvSpPr>
            <p:cNvPr id="23" name="椭圆 5">
              <a:extLst>
                <a:ext uri="{FF2B5EF4-FFF2-40B4-BE49-F238E27FC236}">
                  <a16:creationId xmlns:a16="http://schemas.microsoft.com/office/drawing/2014/main" id="{7E1CE507-98C2-C54D-8BBE-1E3C56F72370}"/>
                </a:ext>
              </a:extLst>
            </p:cNvPr>
            <p:cNvSpPr>
              <a:spLocks noChangeArrowheads="1"/>
            </p:cNvSpPr>
            <p:nvPr/>
          </p:nvSpPr>
          <p:spPr bwMode="auto">
            <a:xfrm>
              <a:off x="3209458" y="4855199"/>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 name="Freeform 94">
              <a:extLst>
                <a:ext uri="{FF2B5EF4-FFF2-40B4-BE49-F238E27FC236}">
                  <a16:creationId xmlns:a16="http://schemas.microsoft.com/office/drawing/2014/main" id="{0C76E921-17BE-7844-B37D-4E3C5A6F3FD3}"/>
                </a:ext>
              </a:extLst>
            </p:cNvPr>
            <p:cNvSpPr>
              <a:spLocks noEditPoints="1"/>
            </p:cNvSpPr>
            <p:nvPr/>
          </p:nvSpPr>
          <p:spPr bwMode="auto">
            <a:xfrm>
              <a:off x="3316960" y="4933448"/>
              <a:ext cx="329184" cy="329184"/>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a:noFill/>
            </a:ln>
            <a:extLst/>
          </p:spPr>
          <p:txBody>
            <a:bodyPr/>
            <a:lstStyle/>
            <a:p>
              <a:endParaRPr lang="zh-CN" altLang="en-US"/>
            </a:p>
          </p:txBody>
        </p:sp>
      </p:grpSp>
      <p:grpSp>
        <p:nvGrpSpPr>
          <p:cNvPr id="5" name="Group 4">
            <a:extLst>
              <a:ext uri="{FF2B5EF4-FFF2-40B4-BE49-F238E27FC236}">
                <a16:creationId xmlns:a16="http://schemas.microsoft.com/office/drawing/2014/main" id="{A55F6FF5-BB84-F142-9E4A-260C118D74DA}"/>
              </a:ext>
            </a:extLst>
          </p:cNvPr>
          <p:cNvGrpSpPr/>
          <p:nvPr/>
        </p:nvGrpSpPr>
        <p:grpSpPr>
          <a:xfrm>
            <a:off x="3200400" y="2743200"/>
            <a:ext cx="530225" cy="530868"/>
            <a:chOff x="3209459" y="2779061"/>
            <a:chExt cx="530225" cy="530868"/>
          </a:xfrm>
        </p:grpSpPr>
        <p:sp>
          <p:nvSpPr>
            <p:cNvPr id="15369" name="椭圆 8"/>
            <p:cNvSpPr>
              <a:spLocks noChangeArrowheads="1"/>
            </p:cNvSpPr>
            <p:nvPr/>
          </p:nvSpPr>
          <p:spPr bwMode="auto">
            <a:xfrm>
              <a:off x="3209459" y="2779061"/>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9" name="Freeform 202">
              <a:extLst>
                <a:ext uri="{FF2B5EF4-FFF2-40B4-BE49-F238E27FC236}">
                  <a16:creationId xmlns:a16="http://schemas.microsoft.com/office/drawing/2014/main" id="{736896E0-9F4C-A94B-B904-471E0D42AB7C}"/>
                </a:ext>
              </a:extLst>
            </p:cNvPr>
            <p:cNvSpPr>
              <a:spLocks noEditPoints="1"/>
            </p:cNvSpPr>
            <p:nvPr/>
          </p:nvSpPr>
          <p:spPr bwMode="auto">
            <a:xfrm>
              <a:off x="3318026" y="2880489"/>
              <a:ext cx="329184" cy="329184"/>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grpSp>
      <p:sp>
        <p:nvSpPr>
          <p:cNvPr id="36" name="矩形 56">
            <a:extLst>
              <a:ext uri="{FF2B5EF4-FFF2-40B4-BE49-F238E27FC236}">
                <a16:creationId xmlns:a16="http://schemas.microsoft.com/office/drawing/2014/main" id="{C81FC6D7-BC58-7842-84BA-55CB5ECFFB08}"/>
              </a:ext>
            </a:extLst>
          </p:cNvPr>
          <p:cNvSpPr>
            <a:spLocks noChangeArrowheads="1"/>
          </p:cNvSpPr>
          <p:nvPr/>
        </p:nvSpPr>
        <p:spPr bwMode="auto">
          <a:xfrm>
            <a:off x="12052300" y="3071813"/>
            <a:ext cx="160338" cy="5572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00808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23"/>
          <p:cNvPicPr>
            <a:picLocks noChangeAspect="1" noChangeArrowheads="1"/>
          </p:cNvPicPr>
          <p:nvPr/>
        </p:nvPicPr>
        <p:blipFill>
          <a:blip r:embed="rId2">
            <a:extLst>
              <a:ext uri="{28A0092B-C50C-407E-A947-70E740481C1C}">
                <a14:useLocalDpi xmlns:a14="http://schemas.microsoft.com/office/drawing/2010/main" val="0"/>
              </a:ext>
            </a:extLst>
          </a:blip>
          <a:srcRect r="548"/>
          <a:stretch>
            <a:fillRect/>
          </a:stretch>
        </p:blipFill>
        <p:spPr bwMode="auto">
          <a:xfrm>
            <a:off x="-68263" y="-3175"/>
            <a:ext cx="12260263"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矩形 20"/>
          <p:cNvSpPr>
            <a:spLocks noChangeArrowheads="1"/>
          </p:cNvSpPr>
          <p:nvPr/>
        </p:nvSpPr>
        <p:spPr bwMode="auto">
          <a:xfrm>
            <a:off x="-68263" y="1798638"/>
            <a:ext cx="12260263" cy="3659187"/>
          </a:xfrm>
          <a:prstGeom prst="rect">
            <a:avLst/>
          </a:prstGeom>
          <a:solidFill>
            <a:srgbClr val="BF2121">
              <a:alpha val="46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9700" name="空心弧 1"/>
          <p:cNvSpPr>
            <a:spLocks/>
          </p:cNvSpPr>
          <p:nvPr/>
        </p:nvSpPr>
        <p:spPr bwMode="auto">
          <a:xfrm rot="4300279">
            <a:off x="1388269" y="2037557"/>
            <a:ext cx="1800225" cy="1798637"/>
          </a:xfrm>
          <a:custGeom>
            <a:avLst/>
            <a:gdLst>
              <a:gd name="T0" fmla="*/ 1132937 w 1800000"/>
              <a:gd name="T1" fmla="*/ 30667 h 1800000"/>
              <a:gd name="T2" fmla="*/ 1773697 w 1800000"/>
              <a:gd name="T3" fmla="*/ 1115993 h 1800000"/>
              <a:gd name="T4" fmla="*/ 701034 w 1800000"/>
              <a:gd name="T5" fmla="*/ 1777732 h 1800000"/>
              <a:gd name="T6" fmla="*/ 18566 w 1800000"/>
              <a:gd name="T7" fmla="*/ 718136 h 1800000"/>
              <a:gd name="T8" fmla="*/ 276897 w 1800000"/>
              <a:gd name="T9" fmla="*/ 771437 h 1800000"/>
              <a:gd name="T10" fmla="*/ 759347 w 1800000"/>
              <a:gd name="T11" fmla="*/ 1520486 h 1800000"/>
              <a:gd name="T12" fmla="*/ 1517634 w 1800000"/>
              <a:gd name="T13" fmla="*/ 1052689 h 1800000"/>
              <a:gd name="T14" fmla="*/ 1064668 w 1800000"/>
              <a:gd name="T15" fmla="*/ 285451 h 1800000"/>
              <a:gd name="T16" fmla="*/ 1132937 w 1800000"/>
              <a:gd name="T17" fmla="*/ 30667 h 180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000" h="1800000">
                <a:moveTo>
                  <a:pt x="1132937" y="30667"/>
                </a:moveTo>
                <a:cubicBezTo>
                  <a:pt x="1606469" y="157550"/>
                  <a:pt x="1891350" y="640083"/>
                  <a:pt x="1773697" y="1115993"/>
                </a:cubicBezTo>
                <a:cubicBezTo>
                  <a:pt x="1656044" y="1591902"/>
                  <a:pt x="1179140" y="1886110"/>
                  <a:pt x="701034" y="1777732"/>
                </a:cubicBezTo>
                <a:cubicBezTo>
                  <a:pt x="222927" y="1669354"/>
                  <a:pt x="-80497" y="1198260"/>
                  <a:pt x="18566" y="718136"/>
                </a:cubicBezTo>
                <a:lnTo>
                  <a:pt x="276897" y="771437"/>
                </a:lnTo>
                <a:cubicBezTo>
                  <a:pt x="206868" y="1110846"/>
                  <a:pt x="421364" y="1443872"/>
                  <a:pt x="759347" y="1520486"/>
                </a:cubicBezTo>
                <a:cubicBezTo>
                  <a:pt x="1097330" y="1597101"/>
                  <a:pt x="1434463" y="1389119"/>
                  <a:pt x="1517634" y="1052689"/>
                </a:cubicBezTo>
                <a:cubicBezTo>
                  <a:pt x="1600805" y="716259"/>
                  <a:pt x="1399417" y="375146"/>
                  <a:pt x="1064668" y="285451"/>
                </a:cubicBezTo>
                <a:lnTo>
                  <a:pt x="1132937" y="306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1" name="椭圆 2"/>
          <p:cNvSpPr>
            <a:spLocks noChangeArrowheads="1"/>
          </p:cNvSpPr>
          <p:nvPr/>
        </p:nvSpPr>
        <p:spPr bwMode="auto">
          <a:xfrm rot="4300279">
            <a:off x="1582738" y="2230438"/>
            <a:ext cx="1411287" cy="14112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2" name="KSO_Shape"/>
          <p:cNvSpPr>
            <a:spLocks/>
          </p:cNvSpPr>
          <p:nvPr/>
        </p:nvSpPr>
        <p:spPr bwMode="auto">
          <a:xfrm flipH="1">
            <a:off x="1909763" y="2628900"/>
            <a:ext cx="808037" cy="673100"/>
          </a:xfrm>
          <a:custGeom>
            <a:avLst/>
            <a:gdLst>
              <a:gd name="T0" fmla="*/ 28 w 282"/>
              <a:gd name="T1" fmla="*/ 131 h 235"/>
              <a:gd name="T2" fmla="*/ 28 w 282"/>
              <a:gd name="T3" fmla="*/ 53 h 235"/>
              <a:gd name="T4" fmla="*/ 46 w 282"/>
              <a:gd name="T5" fmla="*/ 36 h 235"/>
              <a:gd name="T6" fmla="*/ 62 w 282"/>
              <a:gd name="T7" fmla="*/ 36 h 235"/>
              <a:gd name="T8" fmla="*/ 62 w 282"/>
              <a:gd name="T9" fmla="*/ 148 h 235"/>
              <a:gd name="T10" fmla="*/ 46 w 282"/>
              <a:gd name="T11" fmla="*/ 148 h 235"/>
              <a:gd name="T12" fmla="*/ 28 w 282"/>
              <a:gd name="T13" fmla="*/ 131 h 235"/>
              <a:gd name="T14" fmla="*/ 214 w 282"/>
              <a:gd name="T15" fmla="*/ 131 h 235"/>
              <a:gd name="T16" fmla="*/ 214 w 282"/>
              <a:gd name="T17" fmla="*/ 53 h 235"/>
              <a:gd name="T18" fmla="*/ 197 w 282"/>
              <a:gd name="T19" fmla="*/ 36 h 235"/>
              <a:gd name="T20" fmla="*/ 180 w 282"/>
              <a:gd name="T21" fmla="*/ 36 h 235"/>
              <a:gd name="T22" fmla="*/ 180 w 282"/>
              <a:gd name="T23" fmla="*/ 148 h 235"/>
              <a:gd name="T24" fmla="*/ 197 w 282"/>
              <a:gd name="T25" fmla="*/ 148 h 235"/>
              <a:gd name="T26" fmla="*/ 214 w 282"/>
              <a:gd name="T27" fmla="*/ 131 h 235"/>
              <a:gd name="T28" fmla="*/ 154 w 282"/>
              <a:gd name="T29" fmla="*/ 36 h 235"/>
              <a:gd name="T30" fmla="*/ 131 w 282"/>
              <a:gd name="T31" fmla="*/ 13 h 235"/>
              <a:gd name="T32" fmla="*/ 112 w 282"/>
              <a:gd name="T33" fmla="*/ 13 h 235"/>
              <a:gd name="T34" fmla="*/ 89 w 282"/>
              <a:gd name="T35" fmla="*/ 36 h 235"/>
              <a:gd name="T36" fmla="*/ 77 w 282"/>
              <a:gd name="T37" fmla="*/ 36 h 235"/>
              <a:gd name="T38" fmla="*/ 77 w 282"/>
              <a:gd name="T39" fmla="*/ 148 h 235"/>
              <a:gd name="T40" fmla="*/ 166 w 282"/>
              <a:gd name="T41" fmla="*/ 148 h 235"/>
              <a:gd name="T42" fmla="*/ 166 w 282"/>
              <a:gd name="T43" fmla="*/ 36 h 235"/>
              <a:gd name="T44" fmla="*/ 154 w 282"/>
              <a:gd name="T45" fmla="*/ 36 h 235"/>
              <a:gd name="T46" fmla="*/ 101 w 282"/>
              <a:gd name="T47" fmla="*/ 36 h 235"/>
              <a:gd name="T48" fmla="*/ 112 w 282"/>
              <a:gd name="T49" fmla="*/ 23 h 235"/>
              <a:gd name="T50" fmla="*/ 131 w 282"/>
              <a:gd name="T51" fmla="*/ 23 h 235"/>
              <a:gd name="T52" fmla="*/ 142 w 282"/>
              <a:gd name="T53" fmla="*/ 36 h 235"/>
              <a:gd name="T54" fmla="*/ 101 w 282"/>
              <a:gd name="T55" fmla="*/ 36 h 235"/>
              <a:gd name="T56" fmla="*/ 42 w 282"/>
              <a:gd name="T57" fmla="*/ 187 h 235"/>
              <a:gd name="T58" fmla="*/ 17 w 282"/>
              <a:gd name="T59" fmla="*/ 211 h 235"/>
              <a:gd name="T60" fmla="*/ 42 w 282"/>
              <a:gd name="T61" fmla="*/ 235 h 235"/>
              <a:gd name="T62" fmla="*/ 66 w 282"/>
              <a:gd name="T63" fmla="*/ 211 h 235"/>
              <a:gd name="T64" fmla="*/ 42 w 282"/>
              <a:gd name="T65" fmla="*/ 187 h 235"/>
              <a:gd name="T66" fmla="*/ 42 w 282"/>
              <a:gd name="T67" fmla="*/ 224 h 235"/>
              <a:gd name="T68" fmla="*/ 29 w 282"/>
              <a:gd name="T69" fmla="*/ 211 h 235"/>
              <a:gd name="T70" fmla="*/ 42 w 282"/>
              <a:gd name="T71" fmla="*/ 198 h 235"/>
              <a:gd name="T72" fmla="*/ 54 w 282"/>
              <a:gd name="T73" fmla="*/ 211 h 235"/>
              <a:gd name="T74" fmla="*/ 42 w 282"/>
              <a:gd name="T75" fmla="*/ 224 h 235"/>
              <a:gd name="T76" fmla="*/ 202 w 282"/>
              <a:gd name="T77" fmla="*/ 187 h 235"/>
              <a:gd name="T78" fmla="*/ 177 w 282"/>
              <a:gd name="T79" fmla="*/ 211 h 235"/>
              <a:gd name="T80" fmla="*/ 202 w 282"/>
              <a:gd name="T81" fmla="*/ 235 h 235"/>
              <a:gd name="T82" fmla="*/ 226 w 282"/>
              <a:gd name="T83" fmla="*/ 211 h 235"/>
              <a:gd name="T84" fmla="*/ 202 w 282"/>
              <a:gd name="T85" fmla="*/ 187 h 235"/>
              <a:gd name="T86" fmla="*/ 202 w 282"/>
              <a:gd name="T87" fmla="*/ 224 h 235"/>
              <a:gd name="T88" fmla="*/ 189 w 282"/>
              <a:gd name="T89" fmla="*/ 211 h 235"/>
              <a:gd name="T90" fmla="*/ 202 w 282"/>
              <a:gd name="T91" fmla="*/ 198 h 235"/>
              <a:gd name="T92" fmla="*/ 214 w 282"/>
              <a:gd name="T93" fmla="*/ 211 h 235"/>
              <a:gd name="T94" fmla="*/ 202 w 282"/>
              <a:gd name="T95" fmla="*/ 224 h 235"/>
              <a:gd name="T96" fmla="*/ 275 w 282"/>
              <a:gd name="T97" fmla="*/ 20 h 235"/>
              <a:gd name="T98" fmla="*/ 246 w 282"/>
              <a:gd name="T99" fmla="*/ 36 h 235"/>
              <a:gd name="T100" fmla="*/ 246 w 282"/>
              <a:gd name="T101" fmla="*/ 179 h 235"/>
              <a:gd name="T102" fmla="*/ 0 w 282"/>
              <a:gd name="T103" fmla="*/ 179 h 235"/>
              <a:gd name="T104" fmla="*/ 0 w 282"/>
              <a:gd name="T105" fmla="*/ 140 h 235"/>
              <a:gd name="T106" fmla="*/ 19 w 282"/>
              <a:gd name="T107" fmla="*/ 140 h 235"/>
              <a:gd name="T108" fmla="*/ 19 w 282"/>
              <a:gd name="T109" fmla="*/ 160 h 235"/>
              <a:gd name="T110" fmla="*/ 226 w 282"/>
              <a:gd name="T111" fmla="*/ 160 h 235"/>
              <a:gd name="T112" fmla="*/ 226 w 282"/>
              <a:gd name="T113" fmla="*/ 31 h 235"/>
              <a:gd name="T114" fmla="*/ 226 w 282"/>
              <a:gd name="T115" fmla="*/ 29 h 235"/>
              <a:gd name="T116" fmla="*/ 231 w 282"/>
              <a:gd name="T117" fmla="*/ 22 h 235"/>
              <a:gd name="T118" fmla="*/ 266 w 282"/>
              <a:gd name="T119" fmla="*/ 3 h 235"/>
              <a:gd name="T120" fmla="*/ 279 w 282"/>
              <a:gd name="T121" fmla="*/ 7 h 235"/>
              <a:gd name="T122" fmla="*/ 275 w 282"/>
              <a:gd name="T123" fmla="*/ 2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3" name="矩形 4"/>
          <p:cNvSpPr>
            <a:spLocks noChangeArrowheads="1"/>
          </p:cNvSpPr>
          <p:nvPr/>
        </p:nvSpPr>
        <p:spPr bwMode="auto">
          <a:xfrm>
            <a:off x="1265238" y="3959225"/>
            <a:ext cx="204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rPr>
              <a:t>75%</a:t>
            </a: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4" name="空心弧 5"/>
          <p:cNvSpPr>
            <a:spLocks/>
          </p:cNvSpPr>
          <p:nvPr/>
        </p:nvSpPr>
        <p:spPr bwMode="auto">
          <a:xfrm rot="4300279">
            <a:off x="5096669" y="2037557"/>
            <a:ext cx="1800225" cy="1798637"/>
          </a:xfrm>
          <a:custGeom>
            <a:avLst/>
            <a:gdLst>
              <a:gd name="T0" fmla="*/ 1132937 w 1800000"/>
              <a:gd name="T1" fmla="*/ 30667 h 1800000"/>
              <a:gd name="T2" fmla="*/ 1799926 w 1800000"/>
              <a:gd name="T3" fmla="*/ 888450 h 1800000"/>
              <a:gd name="T4" fmla="*/ 1155173 w 1800000"/>
              <a:gd name="T5" fmla="*/ 1763069 h 1800000"/>
              <a:gd name="T6" fmla="*/ 138477 w 1800000"/>
              <a:gd name="T7" fmla="*/ 1379670 h 1800000"/>
              <a:gd name="T8" fmla="*/ 309941 w 1800000"/>
              <a:gd name="T9" fmla="*/ 1271667 h 1800000"/>
              <a:gd name="T10" fmla="*/ 1097718 w 1800000"/>
              <a:gd name="T11" fmla="*/ 1568740 h 1800000"/>
              <a:gd name="T12" fmla="*/ 1597299 w 1800000"/>
              <a:gd name="T13" fmla="*/ 891050 h 1800000"/>
              <a:gd name="T14" fmla="*/ 1080489 w 1800000"/>
              <a:gd name="T15" fmla="*/ 226406 h 1800000"/>
              <a:gd name="T16" fmla="*/ 1132937 w 1800000"/>
              <a:gd name="T17" fmla="*/ 30667 h 180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000" h="1800000">
                <a:moveTo>
                  <a:pt x="1132937" y="30667"/>
                </a:moveTo>
                <a:cubicBezTo>
                  <a:pt x="1522259" y="134986"/>
                  <a:pt x="1794753" y="485427"/>
                  <a:pt x="1799926" y="888450"/>
                </a:cubicBezTo>
                <a:cubicBezTo>
                  <a:pt x="1805099" y="1291473"/>
                  <a:pt x="1541689" y="1648793"/>
                  <a:pt x="1155173" y="1763069"/>
                </a:cubicBezTo>
                <a:cubicBezTo>
                  <a:pt x="768657" y="1877346"/>
                  <a:pt x="353292" y="1720710"/>
                  <a:pt x="138477" y="1379670"/>
                </a:cubicBezTo>
                <a:lnTo>
                  <a:pt x="309941" y="1271667"/>
                </a:lnTo>
                <a:cubicBezTo>
                  <a:pt x="476388" y="1535919"/>
                  <a:pt x="798229" y="1657286"/>
                  <a:pt x="1097718" y="1568740"/>
                </a:cubicBezTo>
                <a:cubicBezTo>
                  <a:pt x="1397206" y="1480194"/>
                  <a:pt x="1601307" y="1203328"/>
                  <a:pt x="1597299" y="891050"/>
                </a:cubicBezTo>
                <a:cubicBezTo>
                  <a:pt x="1593291" y="578772"/>
                  <a:pt x="1382152" y="307236"/>
                  <a:pt x="1080489" y="226406"/>
                </a:cubicBezTo>
                <a:lnTo>
                  <a:pt x="1132937" y="306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5" name="椭圆 6"/>
          <p:cNvSpPr>
            <a:spLocks noChangeArrowheads="1"/>
          </p:cNvSpPr>
          <p:nvPr/>
        </p:nvSpPr>
        <p:spPr bwMode="auto">
          <a:xfrm rot="4300279">
            <a:off x="5291138" y="2230438"/>
            <a:ext cx="1411287" cy="14112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6" name="KSO_Shape"/>
          <p:cNvSpPr>
            <a:spLocks/>
          </p:cNvSpPr>
          <p:nvPr/>
        </p:nvSpPr>
        <p:spPr bwMode="auto">
          <a:xfrm flipH="1">
            <a:off x="5618163" y="2628900"/>
            <a:ext cx="808037" cy="673100"/>
          </a:xfrm>
          <a:custGeom>
            <a:avLst/>
            <a:gdLst>
              <a:gd name="T0" fmla="*/ 28 w 282"/>
              <a:gd name="T1" fmla="*/ 131 h 235"/>
              <a:gd name="T2" fmla="*/ 28 w 282"/>
              <a:gd name="T3" fmla="*/ 53 h 235"/>
              <a:gd name="T4" fmla="*/ 46 w 282"/>
              <a:gd name="T5" fmla="*/ 36 h 235"/>
              <a:gd name="T6" fmla="*/ 62 w 282"/>
              <a:gd name="T7" fmla="*/ 36 h 235"/>
              <a:gd name="T8" fmla="*/ 62 w 282"/>
              <a:gd name="T9" fmla="*/ 148 h 235"/>
              <a:gd name="T10" fmla="*/ 46 w 282"/>
              <a:gd name="T11" fmla="*/ 148 h 235"/>
              <a:gd name="T12" fmla="*/ 28 w 282"/>
              <a:gd name="T13" fmla="*/ 131 h 235"/>
              <a:gd name="T14" fmla="*/ 214 w 282"/>
              <a:gd name="T15" fmla="*/ 131 h 235"/>
              <a:gd name="T16" fmla="*/ 214 w 282"/>
              <a:gd name="T17" fmla="*/ 53 h 235"/>
              <a:gd name="T18" fmla="*/ 197 w 282"/>
              <a:gd name="T19" fmla="*/ 36 h 235"/>
              <a:gd name="T20" fmla="*/ 180 w 282"/>
              <a:gd name="T21" fmla="*/ 36 h 235"/>
              <a:gd name="T22" fmla="*/ 180 w 282"/>
              <a:gd name="T23" fmla="*/ 148 h 235"/>
              <a:gd name="T24" fmla="*/ 197 w 282"/>
              <a:gd name="T25" fmla="*/ 148 h 235"/>
              <a:gd name="T26" fmla="*/ 214 w 282"/>
              <a:gd name="T27" fmla="*/ 131 h 235"/>
              <a:gd name="T28" fmla="*/ 154 w 282"/>
              <a:gd name="T29" fmla="*/ 36 h 235"/>
              <a:gd name="T30" fmla="*/ 131 w 282"/>
              <a:gd name="T31" fmla="*/ 13 h 235"/>
              <a:gd name="T32" fmla="*/ 112 w 282"/>
              <a:gd name="T33" fmla="*/ 13 h 235"/>
              <a:gd name="T34" fmla="*/ 89 w 282"/>
              <a:gd name="T35" fmla="*/ 36 h 235"/>
              <a:gd name="T36" fmla="*/ 77 w 282"/>
              <a:gd name="T37" fmla="*/ 36 h 235"/>
              <a:gd name="T38" fmla="*/ 77 w 282"/>
              <a:gd name="T39" fmla="*/ 148 h 235"/>
              <a:gd name="T40" fmla="*/ 166 w 282"/>
              <a:gd name="T41" fmla="*/ 148 h 235"/>
              <a:gd name="T42" fmla="*/ 166 w 282"/>
              <a:gd name="T43" fmla="*/ 36 h 235"/>
              <a:gd name="T44" fmla="*/ 154 w 282"/>
              <a:gd name="T45" fmla="*/ 36 h 235"/>
              <a:gd name="T46" fmla="*/ 101 w 282"/>
              <a:gd name="T47" fmla="*/ 36 h 235"/>
              <a:gd name="T48" fmla="*/ 112 w 282"/>
              <a:gd name="T49" fmla="*/ 23 h 235"/>
              <a:gd name="T50" fmla="*/ 131 w 282"/>
              <a:gd name="T51" fmla="*/ 23 h 235"/>
              <a:gd name="T52" fmla="*/ 142 w 282"/>
              <a:gd name="T53" fmla="*/ 36 h 235"/>
              <a:gd name="T54" fmla="*/ 101 w 282"/>
              <a:gd name="T55" fmla="*/ 36 h 235"/>
              <a:gd name="T56" fmla="*/ 42 w 282"/>
              <a:gd name="T57" fmla="*/ 187 h 235"/>
              <a:gd name="T58" fmla="*/ 17 w 282"/>
              <a:gd name="T59" fmla="*/ 211 h 235"/>
              <a:gd name="T60" fmla="*/ 42 w 282"/>
              <a:gd name="T61" fmla="*/ 235 h 235"/>
              <a:gd name="T62" fmla="*/ 66 w 282"/>
              <a:gd name="T63" fmla="*/ 211 h 235"/>
              <a:gd name="T64" fmla="*/ 42 w 282"/>
              <a:gd name="T65" fmla="*/ 187 h 235"/>
              <a:gd name="T66" fmla="*/ 42 w 282"/>
              <a:gd name="T67" fmla="*/ 224 h 235"/>
              <a:gd name="T68" fmla="*/ 29 w 282"/>
              <a:gd name="T69" fmla="*/ 211 h 235"/>
              <a:gd name="T70" fmla="*/ 42 w 282"/>
              <a:gd name="T71" fmla="*/ 198 h 235"/>
              <a:gd name="T72" fmla="*/ 54 w 282"/>
              <a:gd name="T73" fmla="*/ 211 h 235"/>
              <a:gd name="T74" fmla="*/ 42 w 282"/>
              <a:gd name="T75" fmla="*/ 224 h 235"/>
              <a:gd name="T76" fmla="*/ 202 w 282"/>
              <a:gd name="T77" fmla="*/ 187 h 235"/>
              <a:gd name="T78" fmla="*/ 177 w 282"/>
              <a:gd name="T79" fmla="*/ 211 h 235"/>
              <a:gd name="T80" fmla="*/ 202 w 282"/>
              <a:gd name="T81" fmla="*/ 235 h 235"/>
              <a:gd name="T82" fmla="*/ 226 w 282"/>
              <a:gd name="T83" fmla="*/ 211 h 235"/>
              <a:gd name="T84" fmla="*/ 202 w 282"/>
              <a:gd name="T85" fmla="*/ 187 h 235"/>
              <a:gd name="T86" fmla="*/ 202 w 282"/>
              <a:gd name="T87" fmla="*/ 224 h 235"/>
              <a:gd name="T88" fmla="*/ 189 w 282"/>
              <a:gd name="T89" fmla="*/ 211 h 235"/>
              <a:gd name="T90" fmla="*/ 202 w 282"/>
              <a:gd name="T91" fmla="*/ 198 h 235"/>
              <a:gd name="T92" fmla="*/ 214 w 282"/>
              <a:gd name="T93" fmla="*/ 211 h 235"/>
              <a:gd name="T94" fmla="*/ 202 w 282"/>
              <a:gd name="T95" fmla="*/ 224 h 235"/>
              <a:gd name="T96" fmla="*/ 275 w 282"/>
              <a:gd name="T97" fmla="*/ 20 h 235"/>
              <a:gd name="T98" fmla="*/ 246 w 282"/>
              <a:gd name="T99" fmla="*/ 36 h 235"/>
              <a:gd name="T100" fmla="*/ 246 w 282"/>
              <a:gd name="T101" fmla="*/ 179 h 235"/>
              <a:gd name="T102" fmla="*/ 0 w 282"/>
              <a:gd name="T103" fmla="*/ 179 h 235"/>
              <a:gd name="T104" fmla="*/ 0 w 282"/>
              <a:gd name="T105" fmla="*/ 140 h 235"/>
              <a:gd name="T106" fmla="*/ 19 w 282"/>
              <a:gd name="T107" fmla="*/ 140 h 235"/>
              <a:gd name="T108" fmla="*/ 19 w 282"/>
              <a:gd name="T109" fmla="*/ 160 h 235"/>
              <a:gd name="T110" fmla="*/ 226 w 282"/>
              <a:gd name="T111" fmla="*/ 160 h 235"/>
              <a:gd name="T112" fmla="*/ 226 w 282"/>
              <a:gd name="T113" fmla="*/ 31 h 235"/>
              <a:gd name="T114" fmla="*/ 226 w 282"/>
              <a:gd name="T115" fmla="*/ 29 h 235"/>
              <a:gd name="T116" fmla="*/ 231 w 282"/>
              <a:gd name="T117" fmla="*/ 22 h 235"/>
              <a:gd name="T118" fmla="*/ 266 w 282"/>
              <a:gd name="T119" fmla="*/ 3 h 235"/>
              <a:gd name="T120" fmla="*/ 279 w 282"/>
              <a:gd name="T121" fmla="*/ 7 h 235"/>
              <a:gd name="T122" fmla="*/ 275 w 282"/>
              <a:gd name="T123" fmla="*/ 2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7" name="矩形 8"/>
          <p:cNvSpPr>
            <a:spLocks noChangeArrowheads="1"/>
          </p:cNvSpPr>
          <p:nvPr/>
        </p:nvSpPr>
        <p:spPr bwMode="auto">
          <a:xfrm>
            <a:off x="4973638" y="3959225"/>
            <a:ext cx="204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rPr>
              <a:t>60%</a:t>
            </a: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8" name="椭圆 9"/>
          <p:cNvSpPr>
            <a:spLocks noChangeArrowheads="1"/>
          </p:cNvSpPr>
          <p:nvPr/>
        </p:nvSpPr>
        <p:spPr bwMode="auto">
          <a:xfrm rot="4300279">
            <a:off x="8999538" y="2230438"/>
            <a:ext cx="1411287" cy="14112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9" name="KSO_Shape"/>
          <p:cNvSpPr>
            <a:spLocks/>
          </p:cNvSpPr>
          <p:nvPr/>
        </p:nvSpPr>
        <p:spPr bwMode="auto">
          <a:xfrm flipH="1">
            <a:off x="9326563" y="2628900"/>
            <a:ext cx="808037" cy="673100"/>
          </a:xfrm>
          <a:custGeom>
            <a:avLst/>
            <a:gdLst>
              <a:gd name="T0" fmla="*/ 28 w 282"/>
              <a:gd name="T1" fmla="*/ 131 h 235"/>
              <a:gd name="T2" fmla="*/ 28 w 282"/>
              <a:gd name="T3" fmla="*/ 53 h 235"/>
              <a:gd name="T4" fmla="*/ 46 w 282"/>
              <a:gd name="T5" fmla="*/ 36 h 235"/>
              <a:gd name="T6" fmla="*/ 62 w 282"/>
              <a:gd name="T7" fmla="*/ 36 h 235"/>
              <a:gd name="T8" fmla="*/ 62 w 282"/>
              <a:gd name="T9" fmla="*/ 148 h 235"/>
              <a:gd name="T10" fmla="*/ 46 w 282"/>
              <a:gd name="T11" fmla="*/ 148 h 235"/>
              <a:gd name="T12" fmla="*/ 28 w 282"/>
              <a:gd name="T13" fmla="*/ 131 h 235"/>
              <a:gd name="T14" fmla="*/ 214 w 282"/>
              <a:gd name="T15" fmla="*/ 131 h 235"/>
              <a:gd name="T16" fmla="*/ 214 w 282"/>
              <a:gd name="T17" fmla="*/ 53 h 235"/>
              <a:gd name="T18" fmla="*/ 197 w 282"/>
              <a:gd name="T19" fmla="*/ 36 h 235"/>
              <a:gd name="T20" fmla="*/ 180 w 282"/>
              <a:gd name="T21" fmla="*/ 36 h 235"/>
              <a:gd name="T22" fmla="*/ 180 w 282"/>
              <a:gd name="T23" fmla="*/ 148 h 235"/>
              <a:gd name="T24" fmla="*/ 197 w 282"/>
              <a:gd name="T25" fmla="*/ 148 h 235"/>
              <a:gd name="T26" fmla="*/ 214 w 282"/>
              <a:gd name="T27" fmla="*/ 131 h 235"/>
              <a:gd name="T28" fmla="*/ 154 w 282"/>
              <a:gd name="T29" fmla="*/ 36 h 235"/>
              <a:gd name="T30" fmla="*/ 131 w 282"/>
              <a:gd name="T31" fmla="*/ 13 h 235"/>
              <a:gd name="T32" fmla="*/ 112 w 282"/>
              <a:gd name="T33" fmla="*/ 13 h 235"/>
              <a:gd name="T34" fmla="*/ 89 w 282"/>
              <a:gd name="T35" fmla="*/ 36 h 235"/>
              <a:gd name="T36" fmla="*/ 77 w 282"/>
              <a:gd name="T37" fmla="*/ 36 h 235"/>
              <a:gd name="T38" fmla="*/ 77 w 282"/>
              <a:gd name="T39" fmla="*/ 148 h 235"/>
              <a:gd name="T40" fmla="*/ 166 w 282"/>
              <a:gd name="T41" fmla="*/ 148 h 235"/>
              <a:gd name="T42" fmla="*/ 166 w 282"/>
              <a:gd name="T43" fmla="*/ 36 h 235"/>
              <a:gd name="T44" fmla="*/ 154 w 282"/>
              <a:gd name="T45" fmla="*/ 36 h 235"/>
              <a:gd name="T46" fmla="*/ 101 w 282"/>
              <a:gd name="T47" fmla="*/ 36 h 235"/>
              <a:gd name="T48" fmla="*/ 112 w 282"/>
              <a:gd name="T49" fmla="*/ 23 h 235"/>
              <a:gd name="T50" fmla="*/ 131 w 282"/>
              <a:gd name="T51" fmla="*/ 23 h 235"/>
              <a:gd name="T52" fmla="*/ 142 w 282"/>
              <a:gd name="T53" fmla="*/ 36 h 235"/>
              <a:gd name="T54" fmla="*/ 101 w 282"/>
              <a:gd name="T55" fmla="*/ 36 h 235"/>
              <a:gd name="T56" fmla="*/ 42 w 282"/>
              <a:gd name="T57" fmla="*/ 187 h 235"/>
              <a:gd name="T58" fmla="*/ 17 w 282"/>
              <a:gd name="T59" fmla="*/ 211 h 235"/>
              <a:gd name="T60" fmla="*/ 42 w 282"/>
              <a:gd name="T61" fmla="*/ 235 h 235"/>
              <a:gd name="T62" fmla="*/ 66 w 282"/>
              <a:gd name="T63" fmla="*/ 211 h 235"/>
              <a:gd name="T64" fmla="*/ 42 w 282"/>
              <a:gd name="T65" fmla="*/ 187 h 235"/>
              <a:gd name="T66" fmla="*/ 42 w 282"/>
              <a:gd name="T67" fmla="*/ 224 h 235"/>
              <a:gd name="T68" fmla="*/ 29 w 282"/>
              <a:gd name="T69" fmla="*/ 211 h 235"/>
              <a:gd name="T70" fmla="*/ 42 w 282"/>
              <a:gd name="T71" fmla="*/ 198 h 235"/>
              <a:gd name="T72" fmla="*/ 54 w 282"/>
              <a:gd name="T73" fmla="*/ 211 h 235"/>
              <a:gd name="T74" fmla="*/ 42 w 282"/>
              <a:gd name="T75" fmla="*/ 224 h 235"/>
              <a:gd name="T76" fmla="*/ 202 w 282"/>
              <a:gd name="T77" fmla="*/ 187 h 235"/>
              <a:gd name="T78" fmla="*/ 177 w 282"/>
              <a:gd name="T79" fmla="*/ 211 h 235"/>
              <a:gd name="T80" fmla="*/ 202 w 282"/>
              <a:gd name="T81" fmla="*/ 235 h 235"/>
              <a:gd name="T82" fmla="*/ 226 w 282"/>
              <a:gd name="T83" fmla="*/ 211 h 235"/>
              <a:gd name="T84" fmla="*/ 202 w 282"/>
              <a:gd name="T85" fmla="*/ 187 h 235"/>
              <a:gd name="T86" fmla="*/ 202 w 282"/>
              <a:gd name="T87" fmla="*/ 224 h 235"/>
              <a:gd name="T88" fmla="*/ 189 w 282"/>
              <a:gd name="T89" fmla="*/ 211 h 235"/>
              <a:gd name="T90" fmla="*/ 202 w 282"/>
              <a:gd name="T91" fmla="*/ 198 h 235"/>
              <a:gd name="T92" fmla="*/ 214 w 282"/>
              <a:gd name="T93" fmla="*/ 211 h 235"/>
              <a:gd name="T94" fmla="*/ 202 w 282"/>
              <a:gd name="T95" fmla="*/ 224 h 235"/>
              <a:gd name="T96" fmla="*/ 275 w 282"/>
              <a:gd name="T97" fmla="*/ 20 h 235"/>
              <a:gd name="T98" fmla="*/ 246 w 282"/>
              <a:gd name="T99" fmla="*/ 36 h 235"/>
              <a:gd name="T100" fmla="*/ 246 w 282"/>
              <a:gd name="T101" fmla="*/ 179 h 235"/>
              <a:gd name="T102" fmla="*/ 0 w 282"/>
              <a:gd name="T103" fmla="*/ 179 h 235"/>
              <a:gd name="T104" fmla="*/ 0 w 282"/>
              <a:gd name="T105" fmla="*/ 140 h 235"/>
              <a:gd name="T106" fmla="*/ 19 w 282"/>
              <a:gd name="T107" fmla="*/ 140 h 235"/>
              <a:gd name="T108" fmla="*/ 19 w 282"/>
              <a:gd name="T109" fmla="*/ 160 h 235"/>
              <a:gd name="T110" fmla="*/ 226 w 282"/>
              <a:gd name="T111" fmla="*/ 160 h 235"/>
              <a:gd name="T112" fmla="*/ 226 w 282"/>
              <a:gd name="T113" fmla="*/ 31 h 235"/>
              <a:gd name="T114" fmla="*/ 226 w 282"/>
              <a:gd name="T115" fmla="*/ 29 h 235"/>
              <a:gd name="T116" fmla="*/ 231 w 282"/>
              <a:gd name="T117" fmla="*/ 22 h 235"/>
              <a:gd name="T118" fmla="*/ 266 w 282"/>
              <a:gd name="T119" fmla="*/ 3 h 235"/>
              <a:gd name="T120" fmla="*/ 279 w 282"/>
              <a:gd name="T121" fmla="*/ 7 h 235"/>
              <a:gd name="T122" fmla="*/ 275 w 282"/>
              <a:gd name="T123" fmla="*/ 2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10" name="矩形 11"/>
          <p:cNvSpPr>
            <a:spLocks noChangeArrowheads="1"/>
          </p:cNvSpPr>
          <p:nvPr/>
        </p:nvSpPr>
        <p:spPr bwMode="auto">
          <a:xfrm>
            <a:off x="8682038" y="3959225"/>
            <a:ext cx="204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rPr>
              <a:t>90%</a:t>
            </a: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1" name="TextBox 13"/>
          <p:cNvSpPr txBox="1">
            <a:spLocks noChangeArrowheads="1"/>
          </p:cNvSpPr>
          <p:nvPr/>
        </p:nvSpPr>
        <p:spPr bwMode="auto">
          <a:xfrm>
            <a:off x="974725" y="4551363"/>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文化现状</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2" name="TextBox 13"/>
          <p:cNvSpPr txBox="1">
            <a:spLocks noChangeArrowheads="1"/>
          </p:cNvSpPr>
          <p:nvPr/>
        </p:nvSpPr>
        <p:spPr bwMode="auto">
          <a:xfrm>
            <a:off x="977900" y="4837113"/>
            <a:ext cx="23352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9713" name="TextBox 13"/>
          <p:cNvSpPr txBox="1">
            <a:spLocks noChangeArrowheads="1"/>
          </p:cNvSpPr>
          <p:nvPr/>
        </p:nvSpPr>
        <p:spPr bwMode="auto">
          <a:xfrm>
            <a:off x="4749800" y="4551363"/>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文化分析</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4" name="TextBox 13"/>
          <p:cNvSpPr txBox="1">
            <a:spLocks noChangeArrowheads="1"/>
          </p:cNvSpPr>
          <p:nvPr/>
        </p:nvSpPr>
        <p:spPr bwMode="auto">
          <a:xfrm>
            <a:off x="4754563" y="4837113"/>
            <a:ext cx="2333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9715" name="TextBox 13"/>
          <p:cNvSpPr txBox="1">
            <a:spLocks noChangeArrowheads="1"/>
          </p:cNvSpPr>
          <p:nvPr/>
        </p:nvSpPr>
        <p:spPr bwMode="auto">
          <a:xfrm>
            <a:off x="8509000" y="4837113"/>
            <a:ext cx="2333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9716" name="空心弧 19"/>
          <p:cNvSpPr>
            <a:spLocks/>
          </p:cNvSpPr>
          <p:nvPr/>
        </p:nvSpPr>
        <p:spPr bwMode="auto">
          <a:xfrm rot="4300279">
            <a:off x="8805069" y="2037557"/>
            <a:ext cx="1800225" cy="1798637"/>
          </a:xfrm>
          <a:custGeom>
            <a:avLst/>
            <a:gdLst>
              <a:gd name="T0" fmla="*/ 108525 w 1800000"/>
              <a:gd name="T1" fmla="*/ 471552 h 1800000"/>
              <a:gd name="T2" fmla="*/ 1227233 w 1800000"/>
              <a:gd name="T3" fmla="*/ 61598 h 1800000"/>
              <a:gd name="T4" fmla="*/ 1772447 w 1800000"/>
              <a:gd name="T5" fmla="*/ 1120990 h 1800000"/>
              <a:gd name="T6" fmla="*/ 788650 w 1800000"/>
              <a:gd name="T7" fmla="*/ 1793085 h 1800000"/>
              <a:gd name="T8" fmla="*/ 0 w 1800000"/>
              <a:gd name="T9" fmla="*/ 900000 h 1800000"/>
              <a:gd name="T10" fmla="*/ 249588 w 1800000"/>
              <a:gd name="T11" fmla="*/ 900000 h 1800000"/>
              <a:gd name="T12" fmla="*/ 819529 w 1800000"/>
              <a:gd name="T13" fmla="*/ 1545415 h 1800000"/>
              <a:gd name="T14" fmla="*/ 1530500 w 1800000"/>
              <a:gd name="T15" fmla="*/ 1059705 h 1800000"/>
              <a:gd name="T16" fmla="*/ 1136485 w 1800000"/>
              <a:gd name="T17" fmla="*/ 294104 h 1800000"/>
              <a:gd name="T18" fmla="*/ 328017 w 1800000"/>
              <a:gd name="T19" fmla="*/ 590370 h 1800000"/>
              <a:gd name="T20" fmla="*/ 108525 w 1800000"/>
              <a:gd name="T21" fmla="*/ 471552 h 180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0000" h="1800000">
                <a:moveTo>
                  <a:pt x="108525" y="471552"/>
                </a:moveTo>
                <a:cubicBezTo>
                  <a:pt x="324653" y="72298"/>
                  <a:pt x="804306" y="-103472"/>
                  <a:pt x="1227233" y="61598"/>
                </a:cubicBezTo>
                <a:cubicBezTo>
                  <a:pt x="1650159" y="226669"/>
                  <a:pt x="1883923" y="680890"/>
                  <a:pt x="1772447" y="1120990"/>
                </a:cubicBezTo>
                <a:cubicBezTo>
                  <a:pt x="1660970" y="1561090"/>
                  <a:pt x="1239160" y="1849255"/>
                  <a:pt x="788650" y="1793085"/>
                </a:cubicBezTo>
                <a:cubicBezTo>
                  <a:pt x="338139" y="1736915"/>
                  <a:pt x="0" y="1353999"/>
                  <a:pt x="0" y="900000"/>
                </a:cubicBezTo>
                <a:lnTo>
                  <a:pt x="249588" y="900000"/>
                </a:lnTo>
                <a:cubicBezTo>
                  <a:pt x="249588" y="1228096"/>
                  <a:pt x="493954" y="1504822"/>
                  <a:pt x="819529" y="1545415"/>
                </a:cubicBezTo>
                <a:cubicBezTo>
                  <a:pt x="1145104" y="1586008"/>
                  <a:pt x="1449938" y="1377756"/>
                  <a:pt x="1530500" y="1059705"/>
                </a:cubicBezTo>
                <a:cubicBezTo>
                  <a:pt x="1611062" y="741654"/>
                  <a:pt x="1442125" y="413397"/>
                  <a:pt x="1136485" y="294104"/>
                </a:cubicBezTo>
                <a:cubicBezTo>
                  <a:pt x="830845" y="174811"/>
                  <a:pt x="484209" y="301837"/>
                  <a:pt x="328017" y="590370"/>
                </a:cubicBezTo>
                <a:lnTo>
                  <a:pt x="108525" y="4715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17" name="TextBox 13"/>
          <p:cNvSpPr txBox="1">
            <a:spLocks noChangeArrowheads="1"/>
          </p:cNvSpPr>
          <p:nvPr/>
        </p:nvSpPr>
        <p:spPr bwMode="auto">
          <a:xfrm>
            <a:off x="8526463" y="4565650"/>
            <a:ext cx="23383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内外部成因</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4"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5"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6"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03</a:t>
            </a:r>
            <a:endParaRPr lang="zh-CN" altLang="en-US" sz="11500" b="1">
              <a:solidFill>
                <a:schemeClr val="bg1"/>
              </a:solidFill>
              <a:latin typeface="Arial" panose="020B0604020202020204" pitchFamily="34" charset="0"/>
              <a:cs typeface="Arial" panose="020B0604020202020204" pitchFamily="34" charset="0"/>
            </a:endParaRPr>
          </a:p>
        </p:txBody>
      </p:sp>
      <p:sp>
        <p:nvSpPr>
          <p:cNvPr id="30727" name="文本框 10"/>
          <p:cNvSpPr txBox="1">
            <a:spLocks noChangeArrowheads="1"/>
          </p:cNvSpPr>
          <p:nvPr/>
        </p:nvSpPr>
        <p:spPr bwMode="auto">
          <a:xfrm>
            <a:off x="5183188" y="4194175"/>
            <a:ext cx="1825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推广目的</a:t>
            </a:r>
          </a:p>
        </p:txBody>
      </p:sp>
      <p:sp>
        <p:nvSpPr>
          <p:cNvPr id="30728"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9" name="文本框 11"/>
          <p:cNvSpPr txBox="1">
            <a:spLocks noChangeArrowheads="1"/>
          </p:cNvSpPr>
          <p:nvPr/>
        </p:nvSpPr>
        <p:spPr bwMode="auto">
          <a:xfrm>
            <a:off x="5289550" y="5389563"/>
            <a:ext cx="1612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PURPOSES</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 y="28575"/>
            <a:ext cx="12233275" cy="691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3"/>
          <p:cNvSpPr>
            <a:spLocks noChangeArrowheads="1"/>
          </p:cNvSpPr>
          <p:nvPr/>
        </p:nvSpPr>
        <p:spPr bwMode="auto">
          <a:xfrm>
            <a:off x="0" y="4602163"/>
            <a:ext cx="12192000" cy="2255837"/>
          </a:xfrm>
          <a:prstGeom prst="rect">
            <a:avLst/>
          </a:prstGeom>
          <a:solidFill>
            <a:schemeClr val="tx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sp>
        <p:nvSpPr>
          <p:cNvPr id="31748" name="Rectangle 18"/>
          <p:cNvSpPr>
            <a:spLocks noChangeArrowheads="1"/>
          </p:cNvSpPr>
          <p:nvPr/>
        </p:nvSpPr>
        <p:spPr bwMode="auto">
          <a:xfrm>
            <a:off x="969963" y="4722813"/>
            <a:ext cx="2365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400" dirty="0">
                <a:solidFill>
                  <a:srgbClr val="FFFFFF"/>
                </a:solidFill>
                <a:latin typeface="Open Sans Light" panose="020B0306030504020204" pitchFamily="34" charset="0"/>
                <a:cs typeface="Open Sans Light" panose="020B0306030504020204" pitchFamily="34" charset="0"/>
              </a:rPr>
              <a:t>Lorem ipsum dolor sit </a:t>
            </a:r>
            <a:r>
              <a:rPr lang="en-US" altLang="zh-CN" sz="1400" dirty="0" err="1">
                <a:solidFill>
                  <a:srgbClr val="FFFFFF"/>
                </a:solidFill>
                <a:latin typeface="Open Sans Light" panose="020B0306030504020204" pitchFamily="34" charset="0"/>
                <a:cs typeface="Open Sans Light" panose="020B0306030504020204" pitchFamily="34" charset="0"/>
              </a:rPr>
              <a:t>amet</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consectetuer</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adipiscing</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elit</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Aenean</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commodo</a:t>
            </a:r>
            <a:r>
              <a:rPr lang="en-US" altLang="zh-CN" sz="1400" dirty="0">
                <a:solidFill>
                  <a:srgbClr val="FFFFFF"/>
                </a:solidFill>
                <a:latin typeface="Open Sans Light" panose="020B0306030504020204" pitchFamily="34" charset="0"/>
                <a:cs typeface="Open Sans Light" panose="020B0306030504020204" pitchFamily="34" charset="0"/>
              </a:rPr>
              <a:t> ligula </a:t>
            </a:r>
            <a:r>
              <a:rPr lang="en-US" altLang="zh-CN" sz="1400" dirty="0" err="1">
                <a:solidFill>
                  <a:srgbClr val="FFFFFF"/>
                </a:solidFill>
                <a:latin typeface="Open Sans Light" panose="020B0306030504020204" pitchFamily="34" charset="0"/>
                <a:cs typeface="Open Sans Light" panose="020B0306030504020204" pitchFamily="34" charset="0"/>
              </a:rPr>
              <a:t>eget</a:t>
            </a:r>
            <a:r>
              <a:rPr lang="en-US" altLang="zh-CN" sz="1400" dirty="0">
                <a:solidFill>
                  <a:srgbClr val="FFFFFF"/>
                </a:solidFill>
                <a:latin typeface="Open Sans Light" panose="020B0306030504020204" pitchFamily="34" charset="0"/>
                <a:cs typeface="Open Sans Light" panose="020B0306030504020204" pitchFamily="34" charset="0"/>
              </a:rPr>
              <a:t> dolor. </a:t>
            </a:r>
            <a:r>
              <a:rPr lang="en-US" altLang="zh-CN" sz="1400" dirty="0" err="1">
                <a:solidFill>
                  <a:srgbClr val="FFFFFF"/>
                </a:solidFill>
                <a:latin typeface="Open Sans Light" panose="020B0306030504020204" pitchFamily="34" charset="0"/>
                <a:cs typeface="Open Sans Light" panose="020B0306030504020204" pitchFamily="34" charset="0"/>
              </a:rPr>
              <a:t>Aenean</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massa</a:t>
            </a:r>
            <a:r>
              <a:rPr lang="en-US" altLang="zh-CN" sz="1400" dirty="0">
                <a:solidFill>
                  <a:srgbClr val="FFFFFF"/>
                </a:solidFill>
                <a:latin typeface="Open Sans Light" panose="020B0306030504020204" pitchFamily="34" charset="0"/>
                <a:cs typeface="Open Sans Light" panose="020B0306030504020204" pitchFamily="34" charset="0"/>
              </a:rPr>
              <a:t>. Cum </a:t>
            </a:r>
            <a:r>
              <a:rPr lang="en-US" altLang="zh-CN" sz="1400" dirty="0" err="1">
                <a:solidFill>
                  <a:srgbClr val="FFFFFF"/>
                </a:solidFill>
                <a:latin typeface="Open Sans Light" panose="020B0306030504020204" pitchFamily="34" charset="0"/>
                <a:cs typeface="Open Sans Light" panose="020B0306030504020204" pitchFamily="34" charset="0"/>
              </a:rPr>
              <a:t>sociis</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natoque</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penatibus</a:t>
            </a:r>
            <a:r>
              <a:rPr lang="en-US" altLang="zh-CN" sz="1400" dirty="0">
                <a:solidFill>
                  <a:srgbClr val="FFFFFF"/>
                </a:solidFill>
                <a:latin typeface="Open Sans Light" panose="020B0306030504020204" pitchFamily="34" charset="0"/>
                <a:cs typeface="Open Sans Light" panose="020B0306030504020204" pitchFamily="34" charset="0"/>
              </a:rPr>
              <a:t> et </a:t>
            </a:r>
            <a:r>
              <a:rPr lang="en-US" altLang="zh-CN" sz="1400" dirty="0" err="1">
                <a:solidFill>
                  <a:srgbClr val="FFFFFF"/>
                </a:solidFill>
                <a:latin typeface="Open Sans Light" panose="020B0306030504020204" pitchFamily="34" charset="0"/>
                <a:cs typeface="Open Sans Light" panose="020B0306030504020204" pitchFamily="34" charset="0"/>
              </a:rPr>
              <a:t>magnis</a:t>
            </a:r>
            <a:r>
              <a:rPr lang="en-US" altLang="zh-CN" sz="1400" dirty="0">
                <a:solidFill>
                  <a:srgbClr val="FFFFFF"/>
                </a:solidFill>
                <a:latin typeface="Open Sans Light" panose="020B0306030504020204" pitchFamily="34" charset="0"/>
                <a:cs typeface="Open Sans Light" panose="020B0306030504020204" pitchFamily="34" charset="0"/>
              </a:rPr>
              <a:t> dis parturient </a:t>
            </a:r>
            <a:r>
              <a:rPr lang="en-US" altLang="zh-CN" sz="1400" dirty="0" err="1">
                <a:solidFill>
                  <a:srgbClr val="FFFFFF"/>
                </a:solidFill>
                <a:latin typeface="Open Sans Light" panose="020B0306030504020204" pitchFamily="34" charset="0"/>
                <a:cs typeface="Open Sans Light" panose="020B0306030504020204" pitchFamily="34" charset="0"/>
              </a:rPr>
              <a:t>montes</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nascetur</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ridiculus</a:t>
            </a:r>
            <a:r>
              <a:rPr lang="en-US" altLang="zh-CN" sz="1400" dirty="0">
                <a:solidFill>
                  <a:srgbClr val="FFFFFF"/>
                </a:solidFill>
                <a:latin typeface="Open Sans Light" panose="020B0306030504020204" pitchFamily="34" charset="0"/>
                <a:cs typeface="Open Sans Light" panose="020B0306030504020204" pitchFamily="34" charset="0"/>
              </a:rPr>
              <a:t> mus. </a:t>
            </a:r>
            <a:r>
              <a:rPr lang="en-US" altLang="zh-CN" sz="1400" dirty="0" err="1">
                <a:solidFill>
                  <a:srgbClr val="FFFFFF"/>
                </a:solidFill>
                <a:latin typeface="Open Sans Light" panose="020B0306030504020204" pitchFamily="34" charset="0"/>
                <a:cs typeface="Open Sans Light" panose="020B0306030504020204" pitchFamily="34" charset="0"/>
              </a:rPr>
              <a:t>Donec</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quam</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felis</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ultricies</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nec</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pellentesque</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eu</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pretium</a:t>
            </a:r>
            <a:endParaRPr lang="en-US" altLang="zh-CN" sz="1400" dirty="0">
              <a:solidFill>
                <a:srgbClr val="FFFFFF"/>
              </a:solidFill>
              <a:latin typeface="Open Sans Light" panose="020B0306030504020204" pitchFamily="34" charset="0"/>
              <a:cs typeface="Open Sans Light" panose="020B0306030504020204" pitchFamily="34" charset="0"/>
            </a:endParaRPr>
          </a:p>
        </p:txBody>
      </p:sp>
      <p:cxnSp>
        <p:nvCxnSpPr>
          <p:cNvPr id="31749" name="Straight Connector 22"/>
          <p:cNvCxnSpPr>
            <a:cxnSpLocks noChangeShapeType="1"/>
          </p:cNvCxnSpPr>
          <p:nvPr/>
        </p:nvCxnSpPr>
        <p:spPr bwMode="auto">
          <a:xfrm>
            <a:off x="4264025" y="4556125"/>
            <a:ext cx="0" cy="1949450"/>
          </a:xfrm>
          <a:prstGeom prst="line">
            <a:avLst/>
          </a:prstGeom>
          <a:noFill/>
          <a:ln w="6350" cmpd="sng">
            <a:solidFill>
              <a:srgbClr val="BF2121"/>
            </a:solidFill>
            <a:round/>
            <a:headEnd/>
            <a:tailEnd/>
          </a:ln>
          <a:extLst>
            <a:ext uri="{909E8E84-426E-40DD-AFC4-6F175D3DCCD1}">
              <a14:hiddenFill xmlns:a14="http://schemas.microsoft.com/office/drawing/2010/main">
                <a:noFill/>
              </a14:hiddenFill>
            </a:ext>
          </a:extLst>
        </p:spPr>
      </p:cxnSp>
      <p:cxnSp>
        <p:nvCxnSpPr>
          <p:cNvPr id="31750" name="Straight Connector 23"/>
          <p:cNvCxnSpPr>
            <a:cxnSpLocks noChangeShapeType="1"/>
          </p:cNvCxnSpPr>
          <p:nvPr/>
        </p:nvCxnSpPr>
        <p:spPr bwMode="auto">
          <a:xfrm>
            <a:off x="7937500" y="4556125"/>
            <a:ext cx="0" cy="1949450"/>
          </a:xfrm>
          <a:prstGeom prst="line">
            <a:avLst/>
          </a:prstGeom>
          <a:noFill/>
          <a:ln w="6350" cmpd="sng">
            <a:solidFill>
              <a:srgbClr val="BF2121"/>
            </a:solidFill>
            <a:round/>
            <a:headEnd/>
            <a:tailEnd/>
          </a:ln>
          <a:extLst>
            <a:ext uri="{909E8E84-426E-40DD-AFC4-6F175D3DCCD1}">
              <a14:hiddenFill xmlns:a14="http://schemas.microsoft.com/office/drawing/2010/main">
                <a:noFill/>
              </a14:hiddenFill>
            </a:ext>
          </a:extLst>
        </p:spPr>
      </p:cxnSp>
      <p:sp>
        <p:nvSpPr>
          <p:cNvPr id="31751" name="Rectangle 8"/>
          <p:cNvSpPr>
            <a:spLocks noChangeArrowheads="1"/>
          </p:cNvSpPr>
          <p:nvPr/>
        </p:nvSpPr>
        <p:spPr bwMode="auto">
          <a:xfrm>
            <a:off x="0" y="3919538"/>
            <a:ext cx="12192000" cy="681037"/>
          </a:xfrm>
          <a:prstGeom prst="rect">
            <a:avLst/>
          </a:prstGeom>
          <a:solidFill>
            <a:srgbClr val="BF2121">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grpSp>
        <p:nvGrpSpPr>
          <p:cNvPr id="31752" name="组合 7"/>
          <p:cNvGrpSpPr>
            <a:grpSpLocks/>
          </p:cNvGrpSpPr>
          <p:nvPr/>
        </p:nvGrpSpPr>
        <p:grpSpPr bwMode="auto">
          <a:xfrm flipH="1">
            <a:off x="2108200" y="3992563"/>
            <a:ext cx="474663" cy="473075"/>
            <a:chOff x="0" y="0"/>
            <a:chExt cx="1422030" cy="1422030"/>
          </a:xfrm>
        </p:grpSpPr>
        <p:sp>
          <p:nvSpPr>
            <p:cNvPr id="31753" name="Freeform 4"/>
            <p:cNvSpPr>
              <a:spLocks noEditPoints="1"/>
            </p:cNvSpPr>
            <p:nvPr/>
          </p:nvSpPr>
          <p:spPr bwMode="auto">
            <a:xfrm>
              <a:off x="309216" y="312811"/>
              <a:ext cx="1011240" cy="906073"/>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1754"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grpSp>
        <p:nvGrpSpPr>
          <p:cNvPr id="31755" name="组合 10"/>
          <p:cNvGrpSpPr>
            <a:grpSpLocks/>
          </p:cNvGrpSpPr>
          <p:nvPr/>
        </p:nvGrpSpPr>
        <p:grpSpPr bwMode="auto">
          <a:xfrm flipH="1">
            <a:off x="5783263" y="3997325"/>
            <a:ext cx="474662" cy="474663"/>
            <a:chOff x="0" y="0"/>
            <a:chExt cx="1422030" cy="1422030"/>
          </a:xfrm>
        </p:grpSpPr>
        <p:sp>
          <p:nvSpPr>
            <p:cNvPr id="31756"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1757"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grpSp>
        <p:nvGrpSpPr>
          <p:cNvPr id="31758" name="组合 13"/>
          <p:cNvGrpSpPr>
            <a:grpSpLocks/>
          </p:cNvGrpSpPr>
          <p:nvPr/>
        </p:nvGrpSpPr>
        <p:grpSpPr bwMode="auto">
          <a:xfrm flipH="1">
            <a:off x="9467850" y="4067175"/>
            <a:ext cx="474663" cy="474663"/>
            <a:chOff x="0" y="0"/>
            <a:chExt cx="1422030" cy="1422030"/>
          </a:xfrm>
        </p:grpSpPr>
        <p:sp>
          <p:nvSpPr>
            <p:cNvPr id="31759"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1760"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
        <p:nvSpPr>
          <p:cNvPr id="31761" name="Rectangle 18"/>
          <p:cNvSpPr>
            <a:spLocks noChangeArrowheads="1"/>
          </p:cNvSpPr>
          <p:nvPr/>
        </p:nvSpPr>
        <p:spPr bwMode="auto">
          <a:xfrm>
            <a:off x="4864100" y="4722813"/>
            <a:ext cx="2365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400">
                <a:solidFill>
                  <a:srgbClr val="FFFFFF"/>
                </a:solidFill>
                <a:latin typeface="Open Sans Light" panose="020B0306030504020204" pitchFamily="34" charset="0"/>
                <a:cs typeface="Open Sans Light" panose="020B0306030504020204" pitchFamily="34" charset="0"/>
              </a:rPr>
              <a:t>Lorem ipsum dolor sit amet, consectetuer adipiscing elit. Aenean commodo ligula eget dolor. Aenean massa. Cum sociis natoque penatibus et magnis dis parturient montes, nascetur ridiculus mus. Donec quam felis, ultricies nec, pellentesque eu, pretium</a:t>
            </a:r>
          </a:p>
        </p:txBody>
      </p:sp>
      <p:sp>
        <p:nvSpPr>
          <p:cNvPr id="31762" name="Rectangle 18"/>
          <p:cNvSpPr>
            <a:spLocks noChangeArrowheads="1"/>
          </p:cNvSpPr>
          <p:nvPr/>
        </p:nvSpPr>
        <p:spPr bwMode="auto">
          <a:xfrm>
            <a:off x="8593138" y="4722813"/>
            <a:ext cx="2365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400">
                <a:solidFill>
                  <a:srgbClr val="FFFFFF"/>
                </a:solidFill>
                <a:latin typeface="Open Sans Light" panose="020B0306030504020204" pitchFamily="34" charset="0"/>
                <a:cs typeface="Open Sans Light" panose="020B0306030504020204" pitchFamily="34" charset="0"/>
              </a:rPr>
              <a:t>Lorem ipsum dolor sit amet, consectetuer adipiscing elit. Aenean commodo ligula eget dolor. Aenean massa. Cum sociis natoque penatibus et magnis dis parturient montes, nascetur ridiculus mus. Donec quam felis, ultricies nec, pellentesque eu, pretium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34"/>
          <p:cNvGrpSpPr>
            <a:grpSpLocks/>
          </p:cNvGrpSpPr>
          <p:nvPr/>
        </p:nvGrpSpPr>
        <p:grpSpPr bwMode="auto">
          <a:xfrm flipV="1">
            <a:off x="2598738" y="728663"/>
            <a:ext cx="9583737" cy="66675"/>
            <a:chOff x="0" y="0"/>
            <a:chExt cx="17795517" cy="198783"/>
          </a:xfrm>
        </p:grpSpPr>
        <p:sp>
          <p:nvSpPr>
            <p:cNvPr id="32771" name="矩形 30"/>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32772" name="组合 16"/>
            <p:cNvGrpSpPr>
              <a:grpSpLocks/>
            </p:cNvGrpSpPr>
            <p:nvPr/>
          </p:nvGrpSpPr>
          <p:grpSpPr bwMode="auto">
            <a:xfrm>
              <a:off x="3141995" y="0"/>
              <a:ext cx="14653522" cy="198783"/>
              <a:chOff x="0" y="0"/>
              <a:chExt cx="14653522" cy="198783"/>
            </a:xfrm>
          </p:grpSpPr>
          <p:sp>
            <p:nvSpPr>
              <p:cNvPr id="32773" name="矩形 15"/>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2774" name="矩形 29"/>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2775" name="矩形 31"/>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2776" name="矩形 32"/>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sp>
        <p:nvSpPr>
          <p:cNvPr id="32777" name="等腰三角形 5"/>
          <p:cNvSpPr>
            <a:spLocks/>
          </p:cNvSpPr>
          <p:nvPr/>
        </p:nvSpPr>
        <p:spPr bwMode="auto">
          <a:xfrm>
            <a:off x="855663" y="498475"/>
            <a:ext cx="3851275" cy="874713"/>
          </a:xfrm>
          <a:custGeom>
            <a:avLst/>
            <a:gdLst>
              <a:gd name="T0" fmla="*/ 6625 w 3849755"/>
              <a:gd name="T1" fmla="*/ 874644 h 874644"/>
              <a:gd name="T2" fmla="*/ 0 w 3849755"/>
              <a:gd name="T3" fmla="*/ 0 h 874644"/>
              <a:gd name="T4" fmla="*/ 3849755 w 3849755"/>
              <a:gd name="T5" fmla="*/ 424070 h 874644"/>
              <a:gd name="T6" fmla="*/ 6625 w 3849755"/>
              <a:gd name="T7" fmla="*/ 874644 h 874644"/>
            </a:gdLst>
            <a:ahLst/>
            <a:cxnLst>
              <a:cxn ang="0">
                <a:pos x="T0" y="T1"/>
              </a:cxn>
              <a:cxn ang="0">
                <a:pos x="T2" y="T3"/>
              </a:cxn>
              <a:cxn ang="0">
                <a:pos x="T4" y="T5"/>
              </a:cxn>
              <a:cxn ang="0">
                <a:pos x="T6" y="T7"/>
              </a:cxn>
            </a:cxnLst>
            <a:rect l="0" t="0" r="r" b="b"/>
            <a:pathLst>
              <a:path w="3849755" h="874644">
                <a:moveTo>
                  <a:pt x="6625" y="874644"/>
                </a:moveTo>
                <a:cubicBezTo>
                  <a:pt x="4417" y="583096"/>
                  <a:pt x="2208" y="291548"/>
                  <a:pt x="0" y="0"/>
                </a:cubicBezTo>
                <a:lnTo>
                  <a:pt x="3849755" y="424070"/>
                </a:lnTo>
                <a:lnTo>
                  <a:pt x="6625" y="874644"/>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32778" name="图片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113" y="3105150"/>
            <a:ext cx="190182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9" name="AutoShape 6"/>
          <p:cNvSpPr>
            <a:spLocks/>
          </p:cNvSpPr>
          <p:nvPr/>
        </p:nvSpPr>
        <p:spPr bwMode="auto">
          <a:xfrm>
            <a:off x="1666875" y="5824538"/>
            <a:ext cx="1998663" cy="127000"/>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32780" name="AutoShape 1"/>
          <p:cNvSpPr>
            <a:spLocks/>
          </p:cNvSpPr>
          <p:nvPr/>
        </p:nvSpPr>
        <p:spPr bwMode="auto">
          <a:xfrm>
            <a:off x="3563938" y="5824538"/>
            <a:ext cx="2471737" cy="127000"/>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2B2B2B"/>
          </a:solidFill>
          <a:ln w="25400" cap="flat" cmpd="sng">
            <a:solidFill>
              <a:srgbClr val="000000">
                <a:alpha val="0"/>
              </a:srgbClr>
            </a:solidFill>
            <a:round/>
            <a:headEnd/>
            <a:tailEnd/>
          </a:ln>
        </p:spPr>
        <p:txBody>
          <a:bodyPr lIns="0" tIns="0" rIns="0" bIns="0"/>
          <a:lstStyle/>
          <a:p>
            <a:endParaRPr lang="zh-CN" altLang="en-US"/>
          </a:p>
        </p:txBody>
      </p:sp>
      <p:sp>
        <p:nvSpPr>
          <p:cNvPr id="32781" name="AutoShape 2"/>
          <p:cNvSpPr>
            <a:spLocks/>
          </p:cNvSpPr>
          <p:nvPr/>
        </p:nvSpPr>
        <p:spPr bwMode="auto">
          <a:xfrm>
            <a:off x="8067675" y="3105150"/>
            <a:ext cx="2416175" cy="2719388"/>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600"/>
                </a:lnTo>
                <a:lnTo>
                  <a:pt x="0" y="21600"/>
                </a:lnTo>
                <a:lnTo>
                  <a:pt x="0" y="0"/>
                </a:lnTo>
                <a:close/>
              </a:path>
            </a:pathLst>
          </a:custGeom>
          <a:solidFill>
            <a:srgbClr val="2B2B2B"/>
          </a:solidFill>
          <a:ln w="25400" cap="flat" cmpd="sng">
            <a:solidFill>
              <a:srgbClr val="000000">
                <a:alpha val="0"/>
              </a:srgbClr>
            </a:solidFill>
            <a:round/>
            <a:headEnd/>
            <a:tailEnd/>
          </a:ln>
        </p:spPr>
        <p:txBody>
          <a:bodyPr lIns="0" tIns="0" rIns="0" bIns="0"/>
          <a:lstStyle/>
          <a:p>
            <a:endParaRPr lang="zh-CN" altLang="en-US"/>
          </a:p>
        </p:txBody>
      </p:sp>
      <p:pic>
        <p:nvPicPr>
          <p:cNvPr id="32782" name="Picture 3" descr="pic6.jpg"/>
          <p:cNvPicPr>
            <a:picLocks noChangeAspect="1"/>
          </p:cNvPicPr>
          <p:nvPr/>
        </p:nvPicPr>
        <p:blipFill>
          <a:blip r:embed="rId3">
            <a:extLst>
              <a:ext uri="{28A0092B-C50C-407E-A947-70E740481C1C}">
                <a14:useLocalDpi xmlns:a14="http://schemas.microsoft.com/office/drawing/2010/main" val="0"/>
              </a:ext>
            </a:extLst>
          </a:blip>
          <a:srcRect l="48148" t="4204" r="13683" b="5673"/>
          <a:stretch>
            <a:fillRect/>
          </a:stretch>
        </p:blipFill>
        <p:spPr bwMode="auto">
          <a:xfrm>
            <a:off x="6013450" y="3105150"/>
            <a:ext cx="2049463" cy="2719388"/>
          </a:xfrm>
          <a:prstGeom prst="rect">
            <a:avLst/>
          </a:prstGeom>
          <a:noFill/>
          <a:ln w="25400" cmpd="sng">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sp>
        <p:nvSpPr>
          <p:cNvPr id="32783" name="AutoShape 4"/>
          <p:cNvSpPr>
            <a:spLocks/>
          </p:cNvSpPr>
          <p:nvPr/>
        </p:nvSpPr>
        <p:spPr bwMode="auto">
          <a:xfrm>
            <a:off x="3567113" y="3105150"/>
            <a:ext cx="2468562" cy="2719388"/>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32784" name="AutoShape 7"/>
          <p:cNvSpPr>
            <a:spLocks/>
          </p:cNvSpPr>
          <p:nvPr/>
        </p:nvSpPr>
        <p:spPr bwMode="auto">
          <a:xfrm>
            <a:off x="6038850" y="5824538"/>
            <a:ext cx="2049463" cy="127000"/>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E2D7C9"/>
          </a:solidFill>
          <a:ln w="25400" cap="flat" cmpd="sng">
            <a:solidFill>
              <a:srgbClr val="000000">
                <a:alpha val="0"/>
              </a:srgbClr>
            </a:solidFill>
            <a:round/>
            <a:headEnd/>
            <a:tailEnd/>
          </a:ln>
        </p:spPr>
        <p:txBody>
          <a:bodyPr lIns="0" tIns="0" rIns="0" bIns="0"/>
          <a:lstStyle/>
          <a:p>
            <a:endParaRPr lang="zh-CN" altLang="en-US"/>
          </a:p>
        </p:txBody>
      </p:sp>
      <p:sp>
        <p:nvSpPr>
          <p:cNvPr id="32785" name="AutoShape 8"/>
          <p:cNvSpPr>
            <a:spLocks/>
          </p:cNvSpPr>
          <p:nvPr/>
        </p:nvSpPr>
        <p:spPr bwMode="auto">
          <a:xfrm>
            <a:off x="8080375" y="5824538"/>
            <a:ext cx="2416175" cy="114300"/>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32786" name="矩形 9"/>
          <p:cNvSpPr>
            <a:spLocks noChangeArrowheads="1"/>
          </p:cNvSpPr>
          <p:nvPr/>
        </p:nvSpPr>
        <p:spPr bwMode="auto">
          <a:xfrm>
            <a:off x="1666875" y="2271713"/>
            <a:ext cx="90090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32787" name="TextBox 13"/>
          <p:cNvSpPr txBox="1">
            <a:spLocks noChangeArrowheads="1"/>
          </p:cNvSpPr>
          <p:nvPr/>
        </p:nvSpPr>
        <p:spPr bwMode="auto">
          <a:xfrm>
            <a:off x="1666875" y="1958975"/>
            <a:ext cx="13747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32788" name="TextBox 13"/>
          <p:cNvSpPr txBox="1">
            <a:spLocks noChangeArrowheads="1"/>
          </p:cNvSpPr>
          <p:nvPr/>
        </p:nvSpPr>
        <p:spPr bwMode="auto">
          <a:xfrm>
            <a:off x="3698875" y="4064000"/>
            <a:ext cx="23383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32789" name="TextBox 13"/>
          <p:cNvSpPr txBox="1">
            <a:spLocks noChangeArrowheads="1"/>
          </p:cNvSpPr>
          <p:nvPr/>
        </p:nvSpPr>
        <p:spPr bwMode="auto">
          <a:xfrm>
            <a:off x="4032250" y="4352925"/>
            <a:ext cx="16716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32790" name="TextBox 13"/>
          <p:cNvSpPr txBox="1">
            <a:spLocks noChangeArrowheads="1"/>
          </p:cNvSpPr>
          <p:nvPr/>
        </p:nvSpPr>
        <p:spPr bwMode="auto">
          <a:xfrm>
            <a:off x="8088313" y="4064000"/>
            <a:ext cx="23383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32791" name="TextBox 13"/>
          <p:cNvSpPr txBox="1">
            <a:spLocks noChangeArrowheads="1"/>
          </p:cNvSpPr>
          <p:nvPr/>
        </p:nvSpPr>
        <p:spPr bwMode="auto">
          <a:xfrm>
            <a:off x="8421688" y="4352925"/>
            <a:ext cx="16716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32792" name="等腰三角形 5"/>
          <p:cNvSpPr>
            <a:spLocks/>
          </p:cNvSpPr>
          <p:nvPr/>
        </p:nvSpPr>
        <p:spPr bwMode="auto">
          <a:xfrm>
            <a:off x="-6350" y="158750"/>
            <a:ext cx="3849688" cy="874713"/>
          </a:xfrm>
          <a:custGeom>
            <a:avLst/>
            <a:gdLst>
              <a:gd name="T0" fmla="*/ 6625 w 3849755"/>
              <a:gd name="T1" fmla="*/ 874644 h 874644"/>
              <a:gd name="T2" fmla="*/ 0 w 3849755"/>
              <a:gd name="T3" fmla="*/ 0 h 874644"/>
              <a:gd name="T4" fmla="*/ 3849755 w 3849755"/>
              <a:gd name="T5" fmla="*/ 424070 h 874644"/>
              <a:gd name="T6" fmla="*/ 6625 w 3849755"/>
              <a:gd name="T7" fmla="*/ 874644 h 874644"/>
            </a:gdLst>
            <a:ahLst/>
            <a:cxnLst>
              <a:cxn ang="0">
                <a:pos x="T0" y="T1"/>
              </a:cxn>
              <a:cxn ang="0">
                <a:pos x="T2" y="T3"/>
              </a:cxn>
              <a:cxn ang="0">
                <a:pos x="T4" y="T5"/>
              </a:cxn>
              <a:cxn ang="0">
                <a:pos x="T6" y="T7"/>
              </a:cxn>
            </a:cxnLst>
            <a:rect l="0" t="0" r="r" b="b"/>
            <a:pathLst>
              <a:path w="3849755" h="874644">
                <a:moveTo>
                  <a:pt x="6625" y="874644"/>
                </a:moveTo>
                <a:cubicBezTo>
                  <a:pt x="4417" y="583096"/>
                  <a:pt x="2208" y="291548"/>
                  <a:pt x="0" y="0"/>
                </a:cubicBezTo>
                <a:lnTo>
                  <a:pt x="3849755" y="424070"/>
                </a:lnTo>
                <a:lnTo>
                  <a:pt x="6625" y="874644"/>
                </a:lnTo>
                <a:close/>
              </a:path>
            </a:pathLst>
          </a:custGeom>
          <a:solidFill>
            <a:srgbClr val="BF21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12700"/>
            <a:ext cx="122047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矩形 2"/>
          <p:cNvSpPr>
            <a:spLocks noChangeArrowheads="1"/>
          </p:cNvSpPr>
          <p:nvPr/>
        </p:nvSpPr>
        <p:spPr bwMode="auto">
          <a:xfrm>
            <a:off x="7038975" y="0"/>
            <a:ext cx="5153025" cy="6858000"/>
          </a:xfrm>
          <a:prstGeom prst="rect">
            <a:avLst/>
          </a:prstGeom>
          <a:solidFill>
            <a:srgbClr val="BF2121">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3796" name="矩形 3"/>
          <p:cNvSpPr>
            <a:spLocks noChangeArrowheads="1"/>
          </p:cNvSpPr>
          <p:nvPr/>
        </p:nvSpPr>
        <p:spPr bwMode="auto">
          <a:xfrm>
            <a:off x="7707313" y="3159125"/>
            <a:ext cx="381635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pic>
        <p:nvPicPr>
          <p:cNvPr id="33797" name="组合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5163" y="1968500"/>
            <a:ext cx="523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组合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7650" y="1968500"/>
            <a:ext cx="6953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组合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5238" y="1968500"/>
            <a:ext cx="695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10"/>
          <p:cNvPicPr>
            <a:picLocks noChangeAspect="1" noChangeArrowheads="1"/>
          </p:cNvPicPr>
          <p:nvPr/>
        </p:nvPicPr>
        <p:blipFill>
          <a:blip r:embed="rId2">
            <a:extLst>
              <a:ext uri="{28A0092B-C50C-407E-A947-70E740481C1C}">
                <a14:useLocalDpi xmlns:a14="http://schemas.microsoft.com/office/drawing/2010/main" val="0"/>
              </a:ext>
            </a:extLst>
          </a:blip>
          <a:srcRect l="11678" r="12981"/>
          <a:stretch>
            <a:fillRect/>
          </a:stretch>
        </p:blipFill>
        <p:spPr bwMode="auto">
          <a:xfrm>
            <a:off x="7896225" y="0"/>
            <a:ext cx="4295775"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14"/>
          <p:cNvSpPr>
            <a:spLocks noChangeArrowheads="1"/>
          </p:cNvSpPr>
          <p:nvPr/>
        </p:nvSpPr>
        <p:spPr bwMode="auto">
          <a:xfrm>
            <a:off x="0" y="1905000"/>
            <a:ext cx="7924800" cy="3048000"/>
          </a:xfrm>
          <a:prstGeom prst="rect">
            <a:avLst/>
          </a:prstGeom>
          <a:solidFill>
            <a:srgbClr val="2B2B2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endParaRPr>
          </a:p>
        </p:txBody>
      </p:sp>
      <p:sp>
        <p:nvSpPr>
          <p:cNvPr id="34820" name="TextBox 4"/>
          <p:cNvSpPr txBox="1">
            <a:spLocks noChangeArrowheads="1"/>
          </p:cNvSpPr>
          <p:nvPr/>
        </p:nvSpPr>
        <p:spPr bwMode="auto">
          <a:xfrm>
            <a:off x="965200" y="2535238"/>
            <a:ext cx="3505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bg1"/>
                </a:solidFill>
                <a:latin typeface="Arial" panose="020B0604020202020204" pitchFamily="34" charset="0"/>
                <a:cs typeface="Arial" panose="020B0604020202020204" pitchFamily="34" charset="0"/>
              </a:rPr>
              <a:t>ABOUT US</a:t>
            </a:r>
          </a:p>
        </p:txBody>
      </p:sp>
      <p:cxnSp>
        <p:nvCxnSpPr>
          <p:cNvPr id="34821" name="Straight Connector 8"/>
          <p:cNvCxnSpPr>
            <a:cxnSpLocks noChangeShapeType="1"/>
          </p:cNvCxnSpPr>
          <p:nvPr/>
        </p:nvCxnSpPr>
        <p:spPr bwMode="auto">
          <a:xfrm>
            <a:off x="965200" y="3265488"/>
            <a:ext cx="59436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34822" name="Rectangle 18"/>
          <p:cNvSpPr>
            <a:spLocks noChangeArrowheads="1"/>
          </p:cNvSpPr>
          <p:nvPr/>
        </p:nvSpPr>
        <p:spPr bwMode="auto">
          <a:xfrm>
            <a:off x="7924800" y="1905000"/>
            <a:ext cx="4267200" cy="3048000"/>
          </a:xfrm>
          <a:prstGeom prst="rect">
            <a:avLst/>
          </a:prstGeom>
          <a:solidFill>
            <a:srgbClr val="BF2121">
              <a:alpha val="54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endParaRPr>
          </a:p>
        </p:txBody>
      </p:sp>
      <p:pic>
        <p:nvPicPr>
          <p:cNvPr id="34823" name="组合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725" y="2762250"/>
            <a:ext cx="155575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4" name="矩形 9"/>
          <p:cNvSpPr>
            <a:spLocks noChangeArrowheads="1"/>
          </p:cNvSpPr>
          <p:nvPr/>
        </p:nvSpPr>
        <p:spPr bwMode="auto">
          <a:xfrm>
            <a:off x="965200" y="3502025"/>
            <a:ext cx="59436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4"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5"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6"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04</a:t>
            </a:r>
            <a:endParaRPr lang="zh-CN" altLang="en-US" sz="11500" b="1">
              <a:solidFill>
                <a:schemeClr val="bg1"/>
              </a:solidFill>
              <a:latin typeface="Arial" panose="020B0604020202020204" pitchFamily="34" charset="0"/>
              <a:cs typeface="Arial" panose="020B0604020202020204" pitchFamily="34" charset="0"/>
            </a:endParaRPr>
          </a:p>
        </p:txBody>
      </p:sp>
      <p:sp>
        <p:nvSpPr>
          <p:cNvPr id="35847" name="文本框 10"/>
          <p:cNvSpPr txBox="1">
            <a:spLocks noChangeArrowheads="1"/>
          </p:cNvSpPr>
          <p:nvPr/>
        </p:nvSpPr>
        <p:spPr bwMode="auto">
          <a:xfrm>
            <a:off x="4772025" y="4186238"/>
            <a:ext cx="2647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推广措施方案</a:t>
            </a:r>
          </a:p>
        </p:txBody>
      </p:sp>
      <p:sp>
        <p:nvSpPr>
          <p:cNvPr id="35848"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9" name="文本框 11"/>
          <p:cNvSpPr txBox="1">
            <a:spLocks noChangeArrowheads="1"/>
          </p:cNvSpPr>
          <p:nvPr/>
        </p:nvSpPr>
        <p:spPr bwMode="auto">
          <a:xfrm>
            <a:off x="5311775" y="5389563"/>
            <a:ext cx="1697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MEASURES </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图片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12700"/>
            <a:ext cx="122301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Freeform 17"/>
          <p:cNvSpPr>
            <a:spLocks/>
          </p:cNvSpPr>
          <p:nvPr/>
        </p:nvSpPr>
        <p:spPr bwMode="auto">
          <a:xfrm>
            <a:off x="0" y="1504950"/>
            <a:ext cx="12211050" cy="4395788"/>
          </a:xfrm>
          <a:custGeom>
            <a:avLst/>
            <a:gdLst>
              <a:gd name="T0" fmla="*/ 0 w 12192000"/>
              <a:gd name="T1" fmla="*/ 0 h 4395943"/>
              <a:gd name="T2" fmla="*/ 12192000 w 12192000"/>
              <a:gd name="T3" fmla="*/ 0 h 4395943"/>
              <a:gd name="T4" fmla="*/ 12192000 w 12192000"/>
              <a:gd name="T5" fmla="*/ 3378906 h 4395943"/>
              <a:gd name="T6" fmla="*/ 7170885 w 12192000"/>
              <a:gd name="T7" fmla="*/ 3378906 h 4395943"/>
              <a:gd name="T8" fmla="*/ 7155401 w 12192000"/>
              <a:gd name="T9" fmla="*/ 3532507 h 4395943"/>
              <a:gd name="T10" fmla="*/ 6096000 w 12192000"/>
              <a:gd name="T11" fmla="*/ 4395943 h 4395943"/>
              <a:gd name="T12" fmla="*/ 5036600 w 12192000"/>
              <a:gd name="T13" fmla="*/ 3532507 h 4395943"/>
              <a:gd name="T14" fmla="*/ 5021116 w 12192000"/>
              <a:gd name="T15" fmla="*/ 3378906 h 4395943"/>
              <a:gd name="T16" fmla="*/ 0 w 12192000"/>
              <a:gd name="T17" fmla="*/ 3378906 h 4395943"/>
              <a:gd name="T18" fmla="*/ 0 w 12192000"/>
              <a:gd name="T19" fmla="*/ 0 h 4395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92000" h="4395943">
                <a:moveTo>
                  <a:pt x="0" y="0"/>
                </a:moveTo>
                <a:lnTo>
                  <a:pt x="12192000" y="0"/>
                </a:lnTo>
                <a:lnTo>
                  <a:pt x="12192000" y="3378906"/>
                </a:lnTo>
                <a:lnTo>
                  <a:pt x="7170885" y="3378906"/>
                </a:lnTo>
                <a:lnTo>
                  <a:pt x="7155401" y="3532507"/>
                </a:lnTo>
                <a:cubicBezTo>
                  <a:pt x="7054567" y="4025269"/>
                  <a:pt x="6618571" y="4395943"/>
                  <a:pt x="6096000" y="4395943"/>
                </a:cubicBezTo>
                <a:cubicBezTo>
                  <a:pt x="5573429" y="4395943"/>
                  <a:pt x="5137434" y="4025269"/>
                  <a:pt x="5036600" y="3532507"/>
                </a:cubicBezTo>
                <a:lnTo>
                  <a:pt x="5021116" y="3378906"/>
                </a:lnTo>
                <a:lnTo>
                  <a:pt x="0" y="3378906"/>
                </a:lnTo>
                <a:lnTo>
                  <a:pt x="0" y="0"/>
                </a:lnTo>
                <a:close/>
              </a:path>
            </a:pathLst>
          </a:custGeom>
          <a:solidFill>
            <a:schemeClr val="bg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868" name="Rectangle 18"/>
          <p:cNvSpPr>
            <a:spLocks noChangeArrowheads="1"/>
          </p:cNvSpPr>
          <p:nvPr/>
        </p:nvSpPr>
        <p:spPr bwMode="auto">
          <a:xfrm>
            <a:off x="0" y="957263"/>
            <a:ext cx="12192000" cy="547687"/>
          </a:xfrm>
          <a:prstGeom prst="rect">
            <a:avLst/>
          </a:prstGeom>
          <a:solidFill>
            <a:srgbClr val="BF2121">
              <a:alpha val="8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grpSp>
        <p:nvGrpSpPr>
          <p:cNvPr id="36869" name="Group 20"/>
          <p:cNvGrpSpPr>
            <a:grpSpLocks/>
          </p:cNvGrpSpPr>
          <p:nvPr/>
        </p:nvGrpSpPr>
        <p:grpSpPr bwMode="auto">
          <a:xfrm>
            <a:off x="2309813" y="2735263"/>
            <a:ext cx="1930400" cy="911225"/>
            <a:chOff x="0" y="0"/>
            <a:chExt cx="1930622" cy="910872"/>
          </a:xfrm>
        </p:grpSpPr>
        <p:sp>
          <p:nvSpPr>
            <p:cNvPr id="36870" name="TextBox 51"/>
            <p:cNvSpPr txBox="1">
              <a:spLocks noChangeArrowheads="1"/>
            </p:cNvSpPr>
            <p:nvPr/>
          </p:nvSpPr>
          <p:spPr bwMode="auto">
            <a:xfrm>
              <a:off x="427413" y="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B2B2B"/>
                  </a:solidFill>
                  <a:latin typeface="Open Sans Light" panose="020B0306030504020204" pitchFamily="34" charset="0"/>
                  <a:cs typeface="Open Sans Light" panose="020B0306030504020204" pitchFamily="34" charset="0"/>
                </a:rPr>
                <a:t>指导原则</a:t>
              </a:r>
              <a:endParaRPr lang="en-US" altLang="zh-CN" sz="1800" b="1">
                <a:solidFill>
                  <a:srgbClr val="2B2B2B"/>
                </a:solidFill>
                <a:latin typeface="Open Sans Light" panose="020B0306030504020204" pitchFamily="34" charset="0"/>
                <a:cs typeface="Open Sans Light" panose="020B0306030504020204" pitchFamily="34" charset="0"/>
              </a:endParaRPr>
            </a:p>
          </p:txBody>
        </p:sp>
        <p:sp>
          <p:nvSpPr>
            <p:cNvPr id="36871" name="Rectangle 45"/>
            <p:cNvSpPr>
              <a:spLocks noChangeArrowheads="1"/>
            </p:cNvSpPr>
            <p:nvPr/>
          </p:nvSpPr>
          <p:spPr bwMode="auto">
            <a:xfrm>
              <a:off x="0" y="356874"/>
              <a:ext cx="19306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000">
                  <a:solidFill>
                    <a:srgbClr val="2B2B2B"/>
                  </a:solidFill>
                  <a:latin typeface="Open Sans Light" panose="020B0306030504020204" pitchFamily="34" charset="0"/>
                  <a:cs typeface="Open Sans Light" panose="020B0306030504020204" pitchFamily="34" charset="0"/>
                </a:rPr>
                <a:t>Lorem ipsum dolor sit amet, consectetuer adipiscing elit. Aenean commodo ligula eget dolor.</a:t>
              </a:r>
            </a:p>
          </p:txBody>
        </p:sp>
      </p:grpSp>
      <p:grpSp>
        <p:nvGrpSpPr>
          <p:cNvPr id="36872" name="Group 21"/>
          <p:cNvGrpSpPr>
            <a:grpSpLocks/>
          </p:cNvGrpSpPr>
          <p:nvPr/>
        </p:nvGrpSpPr>
        <p:grpSpPr bwMode="auto">
          <a:xfrm>
            <a:off x="5130800" y="2735263"/>
            <a:ext cx="1930400" cy="911225"/>
            <a:chOff x="0" y="0"/>
            <a:chExt cx="1930622" cy="910872"/>
          </a:xfrm>
        </p:grpSpPr>
        <p:sp>
          <p:nvSpPr>
            <p:cNvPr id="36873" name="TextBox 55"/>
            <p:cNvSpPr txBox="1">
              <a:spLocks noChangeArrowheads="1"/>
            </p:cNvSpPr>
            <p:nvPr/>
          </p:nvSpPr>
          <p:spPr bwMode="auto">
            <a:xfrm>
              <a:off x="411313" y="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B2B2B"/>
                  </a:solidFill>
                  <a:latin typeface="Open Sans Light" panose="020B0306030504020204" pitchFamily="34" charset="0"/>
                  <a:cs typeface="Open Sans Light" panose="020B0306030504020204" pitchFamily="34" charset="0"/>
                </a:rPr>
                <a:t>行为准则</a:t>
              </a:r>
              <a:endParaRPr lang="en-US" altLang="zh-CN" sz="1800" b="1">
                <a:solidFill>
                  <a:srgbClr val="2B2B2B"/>
                </a:solidFill>
                <a:latin typeface="Open Sans Light" panose="020B0306030504020204" pitchFamily="34" charset="0"/>
                <a:cs typeface="Open Sans Light" panose="020B0306030504020204" pitchFamily="34" charset="0"/>
              </a:endParaRPr>
            </a:p>
          </p:txBody>
        </p:sp>
        <p:sp>
          <p:nvSpPr>
            <p:cNvPr id="36874" name="Rectangle 42"/>
            <p:cNvSpPr>
              <a:spLocks noChangeArrowheads="1"/>
            </p:cNvSpPr>
            <p:nvPr/>
          </p:nvSpPr>
          <p:spPr bwMode="auto">
            <a:xfrm>
              <a:off x="0" y="356874"/>
              <a:ext cx="19306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000">
                  <a:solidFill>
                    <a:srgbClr val="2B2B2B"/>
                  </a:solidFill>
                  <a:latin typeface="Open Sans Light" panose="020B0306030504020204" pitchFamily="34" charset="0"/>
                  <a:cs typeface="Open Sans Light" panose="020B0306030504020204" pitchFamily="34" charset="0"/>
                </a:rPr>
                <a:t>Lorem ipsum dolor sit amet, consectetuer adipiscing elit. Aenean commodo ligula eget dolor.</a:t>
              </a:r>
            </a:p>
          </p:txBody>
        </p:sp>
      </p:grpSp>
      <p:grpSp>
        <p:nvGrpSpPr>
          <p:cNvPr id="36875" name="Group 23"/>
          <p:cNvGrpSpPr>
            <a:grpSpLocks/>
          </p:cNvGrpSpPr>
          <p:nvPr/>
        </p:nvGrpSpPr>
        <p:grpSpPr bwMode="auto">
          <a:xfrm>
            <a:off x="7951788" y="2735263"/>
            <a:ext cx="1930400" cy="911225"/>
            <a:chOff x="0" y="0"/>
            <a:chExt cx="1930622" cy="910872"/>
          </a:xfrm>
        </p:grpSpPr>
        <p:sp>
          <p:nvSpPr>
            <p:cNvPr id="36876" name="TextBox 59"/>
            <p:cNvSpPr txBox="1">
              <a:spLocks noChangeArrowheads="1"/>
            </p:cNvSpPr>
            <p:nvPr/>
          </p:nvSpPr>
          <p:spPr bwMode="auto">
            <a:xfrm>
              <a:off x="370852" y="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B2B2B"/>
                  </a:solidFill>
                  <a:latin typeface="Open Sans Light" panose="020B0306030504020204" pitchFamily="34" charset="0"/>
                  <a:cs typeface="Open Sans Light" panose="020B0306030504020204" pitchFamily="34" charset="0"/>
                </a:rPr>
                <a:t>价值体系</a:t>
              </a:r>
              <a:endParaRPr lang="en-US" altLang="zh-CN" sz="1800" b="1">
                <a:solidFill>
                  <a:srgbClr val="2B2B2B"/>
                </a:solidFill>
                <a:latin typeface="Open Sans Light" panose="020B0306030504020204" pitchFamily="34" charset="0"/>
                <a:cs typeface="Open Sans Light" panose="020B0306030504020204" pitchFamily="34" charset="0"/>
              </a:endParaRPr>
            </a:p>
          </p:txBody>
        </p:sp>
        <p:sp>
          <p:nvSpPr>
            <p:cNvPr id="36877" name="Rectangle 39"/>
            <p:cNvSpPr>
              <a:spLocks noChangeArrowheads="1"/>
            </p:cNvSpPr>
            <p:nvPr/>
          </p:nvSpPr>
          <p:spPr bwMode="auto">
            <a:xfrm>
              <a:off x="0" y="356874"/>
              <a:ext cx="19306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000">
                  <a:solidFill>
                    <a:srgbClr val="2B2B2B"/>
                  </a:solidFill>
                  <a:latin typeface="Open Sans Light" panose="020B0306030504020204" pitchFamily="34" charset="0"/>
                  <a:cs typeface="Open Sans Light" panose="020B0306030504020204" pitchFamily="34" charset="0"/>
                </a:rPr>
                <a:t>Lorem ipsum dolor sit amet, consectetuer adipiscing elit. Aenean commodo ligula eget dolor.</a:t>
              </a:r>
            </a:p>
          </p:txBody>
        </p:sp>
      </p:grpSp>
      <p:grpSp>
        <p:nvGrpSpPr>
          <p:cNvPr id="36878" name="组合 13"/>
          <p:cNvGrpSpPr>
            <a:grpSpLocks/>
          </p:cNvGrpSpPr>
          <p:nvPr/>
        </p:nvGrpSpPr>
        <p:grpSpPr bwMode="auto">
          <a:xfrm>
            <a:off x="5424488" y="4143375"/>
            <a:ext cx="1422400" cy="1420813"/>
            <a:chOff x="0" y="0"/>
            <a:chExt cx="1422030" cy="1422030"/>
          </a:xfrm>
        </p:grpSpPr>
        <p:sp>
          <p:nvSpPr>
            <p:cNvPr id="36879"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rgbClr val="2B2B2B"/>
            </a:solidFill>
            <a:ln w="9525" cmpd="sng">
              <a:solidFill>
                <a:srgbClr val="2B2B2B"/>
              </a:solidFill>
              <a:miter lim="800000"/>
              <a:headEnd/>
              <a:tailEnd/>
            </a:ln>
          </p:spPr>
          <p:txBody>
            <a:bodyPr lIns="121888" tIns="60944" rIns="121888" bIns="60944"/>
            <a:lstStyle/>
            <a:p>
              <a:endParaRPr lang="zh-CN" altLang="en-US"/>
            </a:p>
          </p:txBody>
        </p:sp>
        <p:sp>
          <p:nvSpPr>
            <p:cNvPr id="36880" name="Oval 4"/>
            <p:cNvSpPr>
              <a:spLocks noChangeArrowheads="1"/>
            </p:cNvSpPr>
            <p:nvPr/>
          </p:nvSpPr>
          <p:spPr bwMode="auto">
            <a:xfrm>
              <a:off x="0" y="0"/>
              <a:ext cx="1422030" cy="1422030"/>
            </a:xfrm>
            <a:prstGeom prst="ellipse">
              <a:avLst/>
            </a:prstGeom>
            <a:noFill/>
            <a:ln w="12700" cmpd="sng">
              <a:solidFill>
                <a:srgbClr val="2B2B2B"/>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
        <p:nvSpPr>
          <p:cNvPr id="36881" name="Freeform 160"/>
          <p:cNvSpPr>
            <a:spLocks/>
          </p:cNvSpPr>
          <p:nvPr/>
        </p:nvSpPr>
        <p:spPr bwMode="auto">
          <a:xfrm>
            <a:off x="2921000" y="1974850"/>
            <a:ext cx="546100" cy="471488"/>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rgbClr val="00B050"/>
          </a:solidFill>
          <a:ln>
            <a:noFill/>
          </a:ln>
          <a:extLst/>
        </p:spPr>
        <p:txBody>
          <a:bodyPr wrap="none" anchor="ctr"/>
          <a:lstStyle/>
          <a:p>
            <a:endParaRPr lang="zh-CN" altLang="en-US"/>
          </a:p>
        </p:txBody>
      </p:sp>
      <p:sp>
        <p:nvSpPr>
          <p:cNvPr id="36882" name="Freeform 28"/>
          <p:cNvSpPr>
            <a:spLocks/>
          </p:cNvSpPr>
          <p:nvPr/>
        </p:nvSpPr>
        <p:spPr bwMode="auto">
          <a:xfrm>
            <a:off x="5799138" y="1943100"/>
            <a:ext cx="614362" cy="517525"/>
          </a:xfrm>
          <a:custGeom>
            <a:avLst/>
            <a:gdLst>
              <a:gd name="T0" fmla="*/ 124 w 498"/>
              <a:gd name="T1" fmla="*/ 81 h 418"/>
              <a:gd name="T2" fmla="*/ 124 w 498"/>
              <a:gd name="T3" fmla="*/ 81 h 418"/>
              <a:gd name="T4" fmla="*/ 36 w 498"/>
              <a:gd name="T5" fmla="*/ 258 h 418"/>
              <a:gd name="T6" fmla="*/ 346 w 498"/>
              <a:gd name="T7" fmla="*/ 116 h 418"/>
              <a:gd name="T8" fmla="*/ 9 w 498"/>
              <a:gd name="T9" fmla="*/ 382 h 418"/>
              <a:gd name="T10" fmla="*/ 44 w 498"/>
              <a:gd name="T11" fmla="*/ 400 h 418"/>
              <a:gd name="T12" fmla="*/ 97 w 498"/>
              <a:gd name="T13" fmla="*/ 311 h 418"/>
              <a:gd name="T14" fmla="*/ 293 w 498"/>
              <a:gd name="T15" fmla="*/ 311 h 418"/>
              <a:gd name="T16" fmla="*/ 469 w 498"/>
              <a:gd name="T17" fmla="*/ 72 h 418"/>
              <a:gd name="T18" fmla="*/ 124 w 498"/>
              <a:gd name="T19" fmla="*/ 8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6883" name="Freeform 135"/>
          <p:cNvSpPr>
            <a:spLocks/>
          </p:cNvSpPr>
          <p:nvPr/>
        </p:nvSpPr>
        <p:spPr bwMode="auto">
          <a:xfrm>
            <a:off x="8602663" y="1990725"/>
            <a:ext cx="403225" cy="512763"/>
          </a:xfrm>
          <a:custGeom>
            <a:avLst/>
            <a:gdLst>
              <a:gd name="T0" fmla="*/ 302 w 356"/>
              <a:gd name="T1" fmla="*/ 0 h 453"/>
              <a:gd name="T2" fmla="*/ 302 w 356"/>
              <a:gd name="T3" fmla="*/ 0 h 453"/>
              <a:gd name="T4" fmla="*/ 53 w 356"/>
              <a:gd name="T5" fmla="*/ 0 h 453"/>
              <a:gd name="T6" fmla="*/ 0 w 356"/>
              <a:gd name="T7" fmla="*/ 54 h 453"/>
              <a:gd name="T8" fmla="*/ 0 w 356"/>
              <a:gd name="T9" fmla="*/ 399 h 453"/>
              <a:gd name="T10" fmla="*/ 53 w 356"/>
              <a:gd name="T11" fmla="*/ 452 h 453"/>
              <a:gd name="T12" fmla="*/ 302 w 356"/>
              <a:gd name="T13" fmla="*/ 452 h 453"/>
              <a:gd name="T14" fmla="*/ 355 w 356"/>
              <a:gd name="T15" fmla="*/ 399 h 453"/>
              <a:gd name="T16" fmla="*/ 355 w 356"/>
              <a:gd name="T17" fmla="*/ 54 h 453"/>
              <a:gd name="T18" fmla="*/ 302 w 356"/>
              <a:gd name="T19" fmla="*/ 0 h 453"/>
              <a:gd name="T20" fmla="*/ 302 w 356"/>
              <a:gd name="T21" fmla="*/ 399 h 453"/>
              <a:gd name="T22" fmla="*/ 302 w 356"/>
              <a:gd name="T23" fmla="*/ 399 h 453"/>
              <a:gd name="T24" fmla="*/ 53 w 356"/>
              <a:gd name="T25" fmla="*/ 399 h 453"/>
              <a:gd name="T26" fmla="*/ 53 w 356"/>
              <a:gd name="T27" fmla="*/ 54 h 453"/>
              <a:gd name="T28" fmla="*/ 302 w 356"/>
              <a:gd name="T29" fmla="*/ 54 h 453"/>
              <a:gd name="T30" fmla="*/ 302 w 356"/>
              <a:gd name="T31" fmla="*/ 39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6" h="453">
                <a:moveTo>
                  <a:pt x="302" y="0"/>
                </a:moveTo>
                <a:lnTo>
                  <a:pt x="302" y="0"/>
                </a:lnTo>
                <a:cubicBezTo>
                  <a:pt x="53" y="0"/>
                  <a:pt x="53" y="0"/>
                  <a:pt x="53" y="0"/>
                </a:cubicBezTo>
                <a:cubicBezTo>
                  <a:pt x="27" y="0"/>
                  <a:pt x="0" y="27"/>
                  <a:pt x="0" y="54"/>
                </a:cubicBezTo>
                <a:cubicBezTo>
                  <a:pt x="0" y="399"/>
                  <a:pt x="0" y="399"/>
                  <a:pt x="0" y="399"/>
                </a:cubicBezTo>
                <a:cubicBezTo>
                  <a:pt x="0" y="426"/>
                  <a:pt x="27" y="452"/>
                  <a:pt x="53" y="452"/>
                </a:cubicBezTo>
                <a:cubicBezTo>
                  <a:pt x="302" y="452"/>
                  <a:pt x="302" y="452"/>
                  <a:pt x="302" y="452"/>
                </a:cubicBezTo>
                <a:cubicBezTo>
                  <a:pt x="328" y="452"/>
                  <a:pt x="355" y="426"/>
                  <a:pt x="355" y="399"/>
                </a:cubicBezTo>
                <a:cubicBezTo>
                  <a:pt x="355" y="54"/>
                  <a:pt x="355" y="54"/>
                  <a:pt x="355" y="54"/>
                </a:cubicBezTo>
                <a:cubicBezTo>
                  <a:pt x="355" y="27"/>
                  <a:pt x="328" y="0"/>
                  <a:pt x="302" y="0"/>
                </a:cubicBezTo>
                <a:close/>
                <a:moveTo>
                  <a:pt x="302" y="399"/>
                </a:moveTo>
                <a:lnTo>
                  <a:pt x="302" y="399"/>
                </a:lnTo>
                <a:cubicBezTo>
                  <a:pt x="53" y="399"/>
                  <a:pt x="53" y="399"/>
                  <a:pt x="53" y="399"/>
                </a:cubicBezTo>
                <a:cubicBezTo>
                  <a:pt x="53" y="54"/>
                  <a:pt x="53" y="54"/>
                  <a:pt x="53" y="54"/>
                </a:cubicBezTo>
                <a:cubicBezTo>
                  <a:pt x="302" y="54"/>
                  <a:pt x="302" y="54"/>
                  <a:pt x="302" y="54"/>
                </a:cubicBezTo>
                <a:lnTo>
                  <a:pt x="302" y="399"/>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881"/>
                                        </p:tgtEl>
                                        <p:attrNameLst>
                                          <p:attrName>style.visibility</p:attrName>
                                        </p:attrNameLst>
                                      </p:cBhvr>
                                      <p:to>
                                        <p:strVal val="visible"/>
                                      </p:to>
                                    </p:set>
                                    <p:animEffect transition="in" filter="fade">
                                      <p:cBhvr>
                                        <p:cTn id="7" dur="500"/>
                                        <p:tgtEl>
                                          <p:spTgt spid="368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882"/>
                                        </p:tgtEl>
                                        <p:attrNameLst>
                                          <p:attrName>style.visibility</p:attrName>
                                        </p:attrNameLst>
                                      </p:cBhvr>
                                      <p:to>
                                        <p:strVal val="visible"/>
                                      </p:to>
                                    </p:set>
                                    <p:animEffect transition="in" filter="fade">
                                      <p:cBhvr>
                                        <p:cTn id="10" dur="500"/>
                                        <p:tgtEl>
                                          <p:spTgt spid="3688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883"/>
                                        </p:tgtEl>
                                        <p:attrNameLst>
                                          <p:attrName>style.visibility</p:attrName>
                                        </p:attrNameLst>
                                      </p:cBhvr>
                                      <p:to>
                                        <p:strVal val="visible"/>
                                      </p:to>
                                    </p:set>
                                    <p:animEffect transition="in" filter="fade">
                                      <p:cBhvr>
                                        <p:cTn id="13" dur="500"/>
                                        <p:tgtEl>
                                          <p:spTgt spid="36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81" grpId="0" animBg="1"/>
      <p:bldP spid="36882" grpId="0" animBg="1"/>
      <p:bldP spid="3688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3"/>
          <p:cNvSpPr>
            <a:spLocks noChangeArrowheads="1"/>
          </p:cNvSpPr>
          <p:nvPr/>
        </p:nvSpPr>
        <p:spPr bwMode="auto">
          <a:xfrm>
            <a:off x="0" y="1252538"/>
            <a:ext cx="12192000" cy="4352925"/>
          </a:xfrm>
          <a:prstGeom prst="rect">
            <a:avLst/>
          </a:prstGeom>
          <a:solidFill>
            <a:srgbClr val="BF2121">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grpSp>
        <p:nvGrpSpPr>
          <p:cNvPr id="37892" name="Group 9"/>
          <p:cNvGrpSpPr>
            <a:grpSpLocks/>
          </p:cNvGrpSpPr>
          <p:nvPr/>
        </p:nvGrpSpPr>
        <p:grpSpPr bwMode="auto">
          <a:xfrm>
            <a:off x="2357438" y="3429000"/>
            <a:ext cx="7477125" cy="1276350"/>
            <a:chOff x="0" y="0"/>
            <a:chExt cx="7475543" cy="1276937"/>
          </a:xfrm>
        </p:grpSpPr>
        <p:sp>
          <p:nvSpPr>
            <p:cNvPr id="37893" name="TextBox 4"/>
            <p:cNvSpPr txBox="1">
              <a:spLocks noChangeArrowheads="1"/>
            </p:cNvSpPr>
            <p:nvPr/>
          </p:nvSpPr>
          <p:spPr bwMode="auto">
            <a:xfrm>
              <a:off x="1287465" y="0"/>
              <a:ext cx="49006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rgbClr val="FFFFFF"/>
                  </a:solidFill>
                  <a:latin typeface="微软雅黑" panose="020B0503020204020204" pitchFamily="34" charset="-122"/>
                  <a:ea typeface="微软雅黑" panose="020B0503020204020204" pitchFamily="34" charset="-122"/>
                </a:rPr>
                <a:t>Meet Our </a:t>
              </a:r>
              <a:r>
                <a:rPr lang="en-US" altLang="zh-CN" sz="2400" b="1">
                  <a:solidFill>
                    <a:srgbClr val="181717"/>
                  </a:solidFill>
                  <a:latin typeface="微软雅黑" panose="020B0503020204020204" pitchFamily="34" charset="-122"/>
                  <a:ea typeface="微软雅黑" panose="020B0503020204020204" pitchFamily="34" charset="-122"/>
                </a:rPr>
                <a:t>Proffesional</a:t>
              </a:r>
              <a:r>
                <a:rPr lang="en-US" altLang="zh-CN" sz="2400">
                  <a:solidFill>
                    <a:srgbClr val="3B3838"/>
                  </a:solidFill>
                  <a:latin typeface="微软雅黑" panose="020B0503020204020204" pitchFamily="34" charset="-122"/>
                  <a:ea typeface="微软雅黑" panose="020B0503020204020204" pitchFamily="34" charset="-122"/>
                </a:rPr>
                <a:t> </a:t>
              </a:r>
              <a:r>
                <a:rPr lang="en-US" altLang="zh-CN" sz="2400">
                  <a:solidFill>
                    <a:srgbClr val="FFFFFF"/>
                  </a:solidFill>
                  <a:latin typeface="微软雅黑" panose="020B0503020204020204" pitchFamily="34" charset="-122"/>
                  <a:ea typeface="微软雅黑" panose="020B0503020204020204" pitchFamily="34" charset="-122"/>
                </a:rPr>
                <a:t>Team</a:t>
              </a:r>
              <a:endParaRPr lang="en-US" altLang="zh-CN" sz="2400">
                <a:solidFill>
                  <a:srgbClr val="00B0F0"/>
                </a:solidFill>
                <a:latin typeface="微软雅黑" panose="020B0503020204020204" pitchFamily="34" charset="-122"/>
                <a:ea typeface="微软雅黑" panose="020B0503020204020204" pitchFamily="34" charset="-122"/>
              </a:endParaRPr>
            </a:p>
          </p:txBody>
        </p:sp>
        <p:cxnSp>
          <p:nvCxnSpPr>
            <p:cNvPr id="37894" name="Straight Connector 6"/>
            <p:cNvCxnSpPr>
              <a:cxnSpLocks noChangeShapeType="1"/>
            </p:cNvCxnSpPr>
            <p:nvPr/>
          </p:nvCxnSpPr>
          <p:spPr bwMode="auto">
            <a:xfrm>
              <a:off x="3393859" y="664296"/>
              <a:ext cx="68782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37895" name="TextBox 8"/>
            <p:cNvSpPr txBox="1">
              <a:spLocks noChangeArrowheads="1"/>
            </p:cNvSpPr>
            <p:nvPr/>
          </p:nvSpPr>
          <p:spPr bwMode="auto">
            <a:xfrm>
              <a:off x="0" y="846050"/>
              <a:ext cx="74755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100">
                  <a:solidFill>
                    <a:srgbClr val="FFFFFF"/>
                  </a:solidFill>
                  <a:latin typeface="微软雅黑" panose="020B0503020204020204" pitchFamily="34" charset="-122"/>
                  <a:ea typeface="微软雅黑" panose="020B0503020204020204" pitchFamily="34" charset="-122"/>
                </a:rPr>
                <a:t>Lorem ipsum dolor sit amet, consectetuer adipiscing elit. Aenean commodo ligula eget dolor. Aenean massa. Cum sociis natoque penatibus et magnis dis parturient montes, nascetur ridiculus mus. </a:t>
              </a:r>
            </a:p>
          </p:txBody>
        </p:sp>
      </p:grpSp>
      <p:grpSp>
        <p:nvGrpSpPr>
          <p:cNvPr id="37896" name="组合 7"/>
          <p:cNvGrpSpPr>
            <a:grpSpLocks/>
          </p:cNvGrpSpPr>
          <p:nvPr/>
        </p:nvGrpSpPr>
        <p:grpSpPr bwMode="auto">
          <a:xfrm>
            <a:off x="5384800" y="1747838"/>
            <a:ext cx="1422400" cy="1422400"/>
            <a:chOff x="0" y="0"/>
            <a:chExt cx="1422030" cy="1422030"/>
          </a:xfrm>
        </p:grpSpPr>
        <p:sp>
          <p:nvSpPr>
            <p:cNvPr id="37897"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7898"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等腰三角形 29"/>
          <p:cNvSpPr>
            <a:spLocks/>
          </p:cNvSpPr>
          <p:nvPr/>
        </p:nvSpPr>
        <p:spPr bwMode="auto">
          <a:xfrm>
            <a:off x="0" y="-30163"/>
            <a:ext cx="12279313" cy="6888163"/>
          </a:xfrm>
          <a:custGeom>
            <a:avLst/>
            <a:gdLst>
              <a:gd name="T0" fmla="*/ 0 w 12279085"/>
              <a:gd name="T1" fmla="*/ 6888843 h 6888843"/>
              <a:gd name="T2" fmla="*/ 11875155 w 12279085"/>
              <a:gd name="T3" fmla="*/ 16328 h 6888843"/>
              <a:gd name="T4" fmla="*/ 12213266 w 12279085"/>
              <a:gd name="T5" fmla="*/ 0 h 6888843"/>
              <a:gd name="T6" fmla="*/ 12279085 w 12279085"/>
              <a:gd name="T7" fmla="*/ 429986 h 6888843"/>
              <a:gd name="T8" fmla="*/ 0 w 12279085"/>
              <a:gd name="T9" fmla="*/ 6888843 h 6888843"/>
            </a:gdLst>
            <a:ahLst/>
            <a:cxnLst>
              <a:cxn ang="0">
                <a:pos x="T0" y="T1"/>
              </a:cxn>
              <a:cxn ang="0">
                <a:pos x="T2" y="T3"/>
              </a:cxn>
              <a:cxn ang="0">
                <a:pos x="T4" y="T5"/>
              </a:cxn>
              <a:cxn ang="0">
                <a:pos x="T6" y="T7"/>
              </a:cxn>
              <a:cxn ang="0">
                <a:pos x="T8" y="T9"/>
              </a:cxn>
            </a:cxnLst>
            <a:rect l="0" t="0" r="r" b="b"/>
            <a:pathLst>
              <a:path w="12279085" h="6888843">
                <a:moveTo>
                  <a:pt x="0" y="6888843"/>
                </a:moveTo>
                <a:lnTo>
                  <a:pt x="11875155" y="16328"/>
                </a:lnTo>
                <a:lnTo>
                  <a:pt x="12213266" y="0"/>
                </a:lnTo>
                <a:lnTo>
                  <a:pt x="12279085" y="429986"/>
                </a:lnTo>
                <a:lnTo>
                  <a:pt x="0" y="6888843"/>
                </a:lnTo>
                <a:close/>
              </a:path>
            </a:pathLst>
          </a:custGeom>
          <a:solidFill>
            <a:schemeClr val="bg1">
              <a:alpha val="71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916" name="等腰三角形 26"/>
          <p:cNvSpPr>
            <a:spLocks noChangeArrowheads="1"/>
          </p:cNvSpPr>
          <p:nvPr/>
        </p:nvSpPr>
        <p:spPr bwMode="auto">
          <a:xfrm rot="5400000" flipH="1">
            <a:off x="2496344" y="-2516982"/>
            <a:ext cx="6889750" cy="11891963"/>
          </a:xfrm>
          <a:prstGeom prst="triangle">
            <a:avLst>
              <a:gd name="adj" fmla="val 100000"/>
            </a:avLst>
          </a:prstGeom>
          <a:solidFill>
            <a:srgbClr val="BF2121">
              <a:alpha val="4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38917" name="组合 4"/>
          <p:cNvGrpSpPr>
            <a:grpSpLocks/>
          </p:cNvGrpSpPr>
          <p:nvPr/>
        </p:nvGrpSpPr>
        <p:grpSpPr bwMode="auto">
          <a:xfrm>
            <a:off x="449263" y="5280025"/>
            <a:ext cx="2178050" cy="1403350"/>
            <a:chOff x="0" y="0"/>
            <a:chExt cx="2177143" cy="1403774"/>
          </a:xfrm>
        </p:grpSpPr>
        <p:sp>
          <p:nvSpPr>
            <p:cNvPr id="38918" name="文本框 5"/>
            <p:cNvSpPr txBox="1">
              <a:spLocks noChangeArrowheads="1"/>
            </p:cNvSpPr>
            <p:nvPr/>
          </p:nvSpPr>
          <p:spPr bwMode="auto">
            <a:xfrm>
              <a:off x="0" y="61202"/>
              <a:ext cx="1654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a:solidFill>
                    <a:srgbClr val="FFFFFF"/>
                  </a:solidFill>
                  <a:latin typeface="微软雅黑" panose="020B0503020204020204" pitchFamily="34" charset="-122"/>
                  <a:ea typeface="微软雅黑" panose="020B0503020204020204" pitchFamily="34" charset="-122"/>
                </a:rPr>
                <a:t>价值体系</a:t>
              </a:r>
            </a:p>
          </p:txBody>
        </p:sp>
        <p:grpSp>
          <p:nvGrpSpPr>
            <p:cNvPr id="38919" name="组合 6"/>
            <p:cNvGrpSpPr>
              <a:grpSpLocks/>
            </p:cNvGrpSpPr>
            <p:nvPr/>
          </p:nvGrpSpPr>
          <p:grpSpPr bwMode="auto">
            <a:xfrm>
              <a:off x="1654629" y="0"/>
              <a:ext cx="522514" cy="1403774"/>
              <a:chOff x="0" y="0"/>
              <a:chExt cx="522514" cy="1403774"/>
            </a:xfrm>
          </p:grpSpPr>
          <p:sp>
            <p:nvSpPr>
              <p:cNvPr id="38920" name="椭圆 7"/>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1" name="椭圆 8"/>
              <p:cNvSpPr>
                <a:spLocks noChangeArrowheads="1"/>
              </p:cNvSpPr>
              <p:nvPr/>
            </p:nvSpPr>
            <p:spPr bwMode="auto">
              <a:xfrm>
                <a:off x="76200" y="76200"/>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22" name="直接连接符 9"/>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23" name="矩形 10"/>
          <p:cNvSpPr>
            <a:spLocks noChangeArrowheads="1"/>
          </p:cNvSpPr>
          <p:nvPr/>
        </p:nvSpPr>
        <p:spPr bwMode="auto">
          <a:xfrm>
            <a:off x="2551113" y="5854700"/>
            <a:ext cx="21812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8924" name="组合 11"/>
          <p:cNvGrpSpPr>
            <a:grpSpLocks/>
          </p:cNvGrpSpPr>
          <p:nvPr/>
        </p:nvGrpSpPr>
        <p:grpSpPr bwMode="auto">
          <a:xfrm>
            <a:off x="3868738" y="3354388"/>
            <a:ext cx="2176462" cy="1403350"/>
            <a:chOff x="0" y="0"/>
            <a:chExt cx="2177143" cy="1403774"/>
          </a:xfrm>
        </p:grpSpPr>
        <p:sp>
          <p:nvSpPr>
            <p:cNvPr id="38925" name="文本框 12"/>
            <p:cNvSpPr txBox="1">
              <a:spLocks noChangeArrowheads="1"/>
            </p:cNvSpPr>
            <p:nvPr/>
          </p:nvSpPr>
          <p:spPr bwMode="auto">
            <a:xfrm>
              <a:off x="0" y="61202"/>
              <a:ext cx="1654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a:solidFill>
                    <a:srgbClr val="FFFFFF"/>
                  </a:solidFill>
                  <a:latin typeface="微软雅黑" panose="020B0503020204020204" pitchFamily="34" charset="-122"/>
                  <a:ea typeface="微软雅黑" panose="020B0503020204020204" pitchFamily="34" charset="-122"/>
                </a:rPr>
                <a:t>经营理念</a:t>
              </a:r>
            </a:p>
          </p:txBody>
        </p:sp>
        <p:grpSp>
          <p:nvGrpSpPr>
            <p:cNvPr id="38926" name="组合 13"/>
            <p:cNvGrpSpPr>
              <a:grpSpLocks/>
            </p:cNvGrpSpPr>
            <p:nvPr/>
          </p:nvGrpSpPr>
          <p:grpSpPr bwMode="auto">
            <a:xfrm>
              <a:off x="1654629" y="0"/>
              <a:ext cx="522514" cy="1403774"/>
              <a:chOff x="0" y="0"/>
              <a:chExt cx="522514" cy="1403774"/>
            </a:xfrm>
          </p:grpSpPr>
          <p:sp>
            <p:nvSpPr>
              <p:cNvPr id="38927" name="椭圆 14"/>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8" name="椭圆 15"/>
              <p:cNvSpPr>
                <a:spLocks noChangeArrowheads="1"/>
              </p:cNvSpPr>
              <p:nvPr/>
            </p:nvSpPr>
            <p:spPr bwMode="auto">
              <a:xfrm>
                <a:off x="78015" y="76684"/>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29" name="直接连接符 16"/>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30" name="矩形 17"/>
          <p:cNvSpPr>
            <a:spLocks noChangeArrowheads="1"/>
          </p:cNvSpPr>
          <p:nvPr/>
        </p:nvSpPr>
        <p:spPr bwMode="auto">
          <a:xfrm>
            <a:off x="5969000" y="3929063"/>
            <a:ext cx="218122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8931" name="组合 18"/>
          <p:cNvGrpSpPr>
            <a:grpSpLocks/>
          </p:cNvGrpSpPr>
          <p:nvPr/>
        </p:nvGrpSpPr>
        <p:grpSpPr bwMode="auto">
          <a:xfrm>
            <a:off x="7102475" y="1522413"/>
            <a:ext cx="2176463" cy="1403350"/>
            <a:chOff x="0" y="0"/>
            <a:chExt cx="2177143" cy="1403774"/>
          </a:xfrm>
        </p:grpSpPr>
        <p:sp>
          <p:nvSpPr>
            <p:cNvPr id="38932" name="文本框 19"/>
            <p:cNvSpPr txBox="1">
              <a:spLocks noChangeArrowheads="1"/>
            </p:cNvSpPr>
            <p:nvPr/>
          </p:nvSpPr>
          <p:spPr bwMode="auto">
            <a:xfrm>
              <a:off x="0" y="61202"/>
              <a:ext cx="1654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a:solidFill>
                    <a:srgbClr val="FFFFFF"/>
                  </a:solidFill>
                  <a:latin typeface="微软雅黑" panose="020B0503020204020204" pitchFamily="34" charset="-122"/>
                  <a:ea typeface="微软雅黑" panose="020B0503020204020204" pitchFamily="34" charset="-122"/>
                </a:rPr>
                <a:t>指导原则</a:t>
              </a:r>
            </a:p>
          </p:txBody>
        </p:sp>
        <p:grpSp>
          <p:nvGrpSpPr>
            <p:cNvPr id="38933" name="组合 20"/>
            <p:cNvGrpSpPr>
              <a:grpSpLocks/>
            </p:cNvGrpSpPr>
            <p:nvPr/>
          </p:nvGrpSpPr>
          <p:grpSpPr bwMode="auto">
            <a:xfrm>
              <a:off x="1654629" y="0"/>
              <a:ext cx="522514" cy="1403774"/>
              <a:chOff x="0" y="0"/>
              <a:chExt cx="522514" cy="1403774"/>
            </a:xfrm>
          </p:grpSpPr>
          <p:sp>
            <p:nvSpPr>
              <p:cNvPr id="38934" name="椭圆 21"/>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35" name="椭圆 22"/>
              <p:cNvSpPr>
                <a:spLocks noChangeArrowheads="1"/>
              </p:cNvSpPr>
              <p:nvPr/>
            </p:nvSpPr>
            <p:spPr bwMode="auto">
              <a:xfrm>
                <a:off x="76200" y="76200"/>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36" name="直接连接符 23"/>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37" name="矩形 24"/>
          <p:cNvSpPr>
            <a:spLocks noChangeArrowheads="1"/>
          </p:cNvSpPr>
          <p:nvPr/>
        </p:nvSpPr>
        <p:spPr bwMode="auto">
          <a:xfrm>
            <a:off x="9202738" y="2097088"/>
            <a:ext cx="218122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36" name="等腰三角形 6"/>
          <p:cNvSpPr>
            <a:spLocks noChangeArrowheads="1"/>
          </p:cNvSpPr>
          <p:nvPr/>
        </p:nvSpPr>
        <p:spPr bwMode="auto">
          <a:xfrm>
            <a:off x="3757613" y="941388"/>
            <a:ext cx="4676775" cy="4032250"/>
          </a:xfrm>
          <a:prstGeom prst="triangle">
            <a:avLst>
              <a:gd name="adj" fmla="val 50000"/>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37"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38"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01</a:t>
            </a:r>
            <a:endParaRPr lang="zh-CN" altLang="en-US" sz="11500" b="1">
              <a:solidFill>
                <a:schemeClr val="bg1"/>
              </a:solidFill>
              <a:latin typeface="Arial" panose="020B0604020202020204" pitchFamily="34" charset="0"/>
              <a:cs typeface="Arial" panose="020B0604020202020204" pitchFamily="34" charset="0"/>
            </a:endParaRPr>
          </a:p>
        </p:txBody>
      </p:sp>
      <p:sp>
        <p:nvSpPr>
          <p:cNvPr id="18440" name="矩形 7"/>
          <p:cNvSpPr>
            <a:spLocks noChangeArrowheads="1"/>
          </p:cNvSpPr>
          <p:nvPr/>
        </p:nvSpPr>
        <p:spPr bwMode="auto">
          <a:xfrm>
            <a:off x="3757613" y="5272088"/>
            <a:ext cx="4676775" cy="636587"/>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41" name="文本框 11"/>
          <p:cNvSpPr txBox="1">
            <a:spLocks noChangeArrowheads="1"/>
          </p:cNvSpPr>
          <p:nvPr/>
        </p:nvSpPr>
        <p:spPr bwMode="auto">
          <a:xfrm>
            <a:off x="4296949" y="5369685"/>
            <a:ext cx="38375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chemeClr val="bg1"/>
                </a:solidFill>
                <a:latin typeface="Arial" panose="020B0604020202020204" pitchFamily="34" charset="0"/>
                <a:ea typeface="微软雅黑" panose="020B0503020204020204" pitchFamily="34" charset="-122"/>
              </a:rPr>
              <a:t>FEATURE ENGINEERING</a:t>
            </a:r>
            <a:endParaRPr lang="zh-CN" altLang="en-US" sz="2400" dirty="0">
              <a:solidFill>
                <a:schemeClr val="bg1"/>
              </a:solidFill>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7663"/>
            <a:ext cx="12192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矩形 15"/>
          <p:cNvSpPr>
            <a:spLocks noChangeArrowheads="1"/>
          </p:cNvSpPr>
          <p:nvPr/>
        </p:nvSpPr>
        <p:spPr bwMode="auto">
          <a:xfrm>
            <a:off x="0" y="1617663"/>
            <a:ext cx="12192000" cy="3810000"/>
          </a:xfrm>
          <a:prstGeom prst="rect">
            <a:avLst/>
          </a:prstGeom>
          <a:solidFill>
            <a:schemeClr val="tx1">
              <a:alpha val="51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9940" name="Title 2"/>
          <p:cNvSpPr>
            <a:spLocks noGrp="1"/>
          </p:cNvSpPr>
          <p:nvPr>
            <p:ph type="title" idx="4294967295"/>
          </p:nvPr>
        </p:nvSpPr>
        <p:spPr>
          <a:xfrm>
            <a:off x="838200" y="307975"/>
            <a:ext cx="10515600" cy="784225"/>
          </a:xfrm>
        </p:spPr>
        <p:txBody>
          <a:bodyPr/>
          <a:lstStyle/>
          <a:p>
            <a:r>
              <a:rPr lang="en-US" altLang="zh-CN" sz="1800">
                <a:solidFill>
                  <a:srgbClr val="595959"/>
                </a:solidFill>
                <a:latin typeface="Calibri" panose="020F0502020204030204" pitchFamily="34" charset="0"/>
              </a:rPr>
              <a:t>Our Workspace</a:t>
            </a:r>
          </a:p>
        </p:txBody>
      </p:sp>
      <p:sp>
        <p:nvSpPr>
          <p:cNvPr id="39941" name="Text Placeholder 3"/>
          <p:cNvSpPr txBox="1">
            <a:spLocks noChangeArrowheads="1"/>
          </p:cNvSpPr>
          <p:nvPr/>
        </p:nvSpPr>
        <p:spPr bwMode="auto">
          <a:xfrm>
            <a:off x="838200" y="1076325"/>
            <a:ext cx="105156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800">
                <a:solidFill>
                  <a:srgbClr val="595959"/>
                </a:solidFill>
              </a:rPr>
              <a:t>Lorem ipsum dolor sit amet, consectetuer adipiscing elit.</a:t>
            </a:r>
          </a:p>
        </p:txBody>
      </p:sp>
      <p:sp>
        <p:nvSpPr>
          <p:cNvPr id="39942" name="Rectangle 5"/>
          <p:cNvSpPr>
            <a:spLocks noChangeArrowheads="1"/>
          </p:cNvSpPr>
          <p:nvPr/>
        </p:nvSpPr>
        <p:spPr bwMode="auto">
          <a:xfrm>
            <a:off x="1816100" y="5386388"/>
            <a:ext cx="91852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solidFill>
                  <a:srgbClr val="595959"/>
                </a:solidFill>
              </a:rPr>
              <a:t>Lorem ipsum dolor sit amet, consectetuer adipiscing elit. Aenean commodo ligula eget dolor. Aenean massa. Cum sociis natoque penatibus et magnis dis parturient montes, nascetur ridiculus mus. Donec quam felis, ultricies nec, pellentesque eu, pretium quis, sem.</a:t>
            </a:r>
          </a:p>
        </p:txBody>
      </p:sp>
      <p:grpSp>
        <p:nvGrpSpPr>
          <p:cNvPr id="39943" name="Group 6"/>
          <p:cNvGrpSpPr>
            <a:grpSpLocks/>
          </p:cNvGrpSpPr>
          <p:nvPr/>
        </p:nvGrpSpPr>
        <p:grpSpPr bwMode="auto">
          <a:xfrm>
            <a:off x="4957763" y="2378075"/>
            <a:ext cx="2276475" cy="2278063"/>
            <a:chOff x="0" y="0"/>
            <a:chExt cx="2277325" cy="2277325"/>
          </a:xfrm>
        </p:grpSpPr>
        <p:sp>
          <p:nvSpPr>
            <p:cNvPr id="39944" name="Oval 7"/>
            <p:cNvSpPr>
              <a:spLocks noChangeArrowheads="1"/>
            </p:cNvSpPr>
            <p:nvPr/>
          </p:nvSpPr>
          <p:spPr bwMode="auto">
            <a:xfrm>
              <a:off x="0" y="0"/>
              <a:ext cx="2277325" cy="2277325"/>
            </a:xfrm>
            <a:prstGeom prst="ellipse">
              <a:avLst/>
            </a:prstGeom>
            <a:noFill/>
            <a:ln w="50800" cmpd="sng">
              <a:solidFill>
                <a:srgbClr val="BF212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grpSp>
          <p:nvGrpSpPr>
            <p:cNvPr id="39945" name="Group 8"/>
            <p:cNvGrpSpPr>
              <a:grpSpLocks/>
            </p:cNvGrpSpPr>
            <p:nvPr/>
          </p:nvGrpSpPr>
          <p:grpSpPr bwMode="auto">
            <a:xfrm>
              <a:off x="400085" y="361488"/>
              <a:ext cx="1377533" cy="1569660"/>
              <a:chOff x="0" y="0"/>
              <a:chExt cx="1377533" cy="1569660"/>
            </a:xfrm>
          </p:grpSpPr>
          <p:sp>
            <p:nvSpPr>
              <p:cNvPr id="39946" name="TextBox 9"/>
              <p:cNvSpPr txBox="1">
                <a:spLocks noChangeArrowheads="1"/>
              </p:cNvSpPr>
              <p:nvPr/>
            </p:nvSpPr>
            <p:spPr bwMode="auto">
              <a:xfrm>
                <a:off x="471516" y="0"/>
                <a:ext cx="90601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a:solidFill>
                      <a:schemeClr val="bg1"/>
                    </a:solidFill>
                    <a:latin typeface="微软雅黑" panose="020B0503020204020204" pitchFamily="34" charset="-122"/>
                    <a:ea typeface="微软雅黑" panose="020B0503020204020204" pitchFamily="34" charset="-122"/>
                  </a:rPr>
                  <a:t>5</a:t>
                </a:r>
              </a:p>
            </p:txBody>
          </p:sp>
          <p:sp>
            <p:nvSpPr>
              <p:cNvPr id="39947" name="TextBox 10"/>
              <p:cNvSpPr txBox="1">
                <a:spLocks noChangeArrowheads="1"/>
              </p:cNvSpPr>
              <p:nvPr/>
            </p:nvSpPr>
            <p:spPr bwMode="auto">
              <a:xfrm>
                <a:off x="0" y="0"/>
                <a:ext cx="90601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a:solidFill>
                      <a:schemeClr val="bg1"/>
                    </a:solidFill>
                    <a:latin typeface="微软雅黑" panose="020B0503020204020204" pitchFamily="34" charset="-122"/>
                    <a:ea typeface="微软雅黑" panose="020B0503020204020204" pitchFamily="34" charset="-122"/>
                  </a:rPr>
                  <a:t>1</a:t>
                </a:r>
              </a:p>
            </p:txBody>
          </p:sp>
        </p:grpSp>
      </p:grpSp>
      <p:pic>
        <p:nvPicPr>
          <p:cNvPr id="39948" name="Group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738" y="2371725"/>
            <a:ext cx="9017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D611539-4BE8-6843-A84D-DFE11170CEC4}"/>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15362" name="任意多边形 1"/>
          <p:cNvSpPr>
            <a:spLocks/>
          </p:cNvSpPr>
          <p:nvPr/>
        </p:nvSpPr>
        <p:spPr bwMode="auto">
          <a:xfrm>
            <a:off x="-26988" y="-38100"/>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363" name="任意多边形 2"/>
          <p:cNvSpPr>
            <a:spLocks/>
          </p:cNvSpPr>
          <p:nvPr/>
        </p:nvSpPr>
        <p:spPr bwMode="auto">
          <a:xfrm>
            <a:off x="215500" y="-150312"/>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a:p>
        </p:txBody>
      </p:sp>
      <p:sp>
        <p:nvSpPr>
          <p:cNvPr id="36" name="矩形 56">
            <a:extLst>
              <a:ext uri="{FF2B5EF4-FFF2-40B4-BE49-F238E27FC236}">
                <a16:creationId xmlns:a16="http://schemas.microsoft.com/office/drawing/2014/main" id="{C81FC6D7-BC58-7842-84BA-55CB5ECFFB08}"/>
              </a:ext>
            </a:extLst>
          </p:cNvPr>
          <p:cNvSpPr>
            <a:spLocks noChangeArrowheads="1"/>
          </p:cNvSpPr>
          <p:nvPr/>
        </p:nvSpPr>
        <p:spPr bwMode="auto">
          <a:xfrm>
            <a:off x="12052300" y="3071813"/>
            <a:ext cx="160338" cy="5572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 name="TextBox 1">
            <a:extLst>
              <a:ext uri="{FF2B5EF4-FFF2-40B4-BE49-F238E27FC236}">
                <a16:creationId xmlns:a16="http://schemas.microsoft.com/office/drawing/2014/main" id="{875B4D02-3FFE-4B43-867E-E9D8D781884D}"/>
              </a:ext>
            </a:extLst>
          </p:cNvPr>
          <p:cNvSpPr txBox="1"/>
          <p:nvPr/>
        </p:nvSpPr>
        <p:spPr>
          <a:xfrm>
            <a:off x="4408240" y="1042395"/>
            <a:ext cx="4752714" cy="584775"/>
          </a:xfrm>
          <a:prstGeom prst="rect">
            <a:avLst/>
          </a:prstGeom>
          <a:noFill/>
        </p:spPr>
        <p:txBody>
          <a:bodyPr wrap="square" rtlCol="0">
            <a:spAutoFit/>
          </a:bodyPr>
          <a:lstStyle/>
          <a:p>
            <a:r>
              <a:rPr lang="en-US" sz="3200" b="1" dirty="0">
                <a:solidFill>
                  <a:schemeClr val="bg1"/>
                </a:solidFill>
              </a:rPr>
              <a:t>Variables Transformation</a:t>
            </a:r>
            <a:endParaRPr lang="en-US" sz="3200" dirty="0">
              <a:solidFill>
                <a:schemeClr val="bg1"/>
              </a:solidFill>
            </a:endParaRPr>
          </a:p>
        </p:txBody>
      </p:sp>
      <p:sp>
        <p:nvSpPr>
          <p:cNvPr id="3" name="TextBox 2">
            <a:extLst>
              <a:ext uri="{FF2B5EF4-FFF2-40B4-BE49-F238E27FC236}">
                <a16:creationId xmlns:a16="http://schemas.microsoft.com/office/drawing/2014/main" id="{F738B923-5F0D-45C6-AB5C-81C61B796CB8}"/>
              </a:ext>
            </a:extLst>
          </p:cNvPr>
          <p:cNvSpPr txBox="1"/>
          <p:nvPr/>
        </p:nvSpPr>
        <p:spPr>
          <a:xfrm>
            <a:off x="3532976" y="2563054"/>
            <a:ext cx="8589348" cy="3359061"/>
          </a:xfrm>
          <a:prstGeom prst="rect">
            <a:avLst/>
          </a:prstGeom>
          <a:noFill/>
        </p:spPr>
        <p:txBody>
          <a:bodyPr wrap="square" rtlCol="0">
            <a:spAutoFit/>
          </a:bodyPr>
          <a:lstStyle/>
          <a:p>
            <a:pPr>
              <a:lnSpc>
                <a:spcPct val="150000"/>
              </a:lnSpc>
            </a:pPr>
            <a:r>
              <a:rPr lang="en-US" sz="2400" b="1" dirty="0">
                <a:solidFill>
                  <a:schemeClr val="bg1"/>
                </a:solidFill>
              </a:rPr>
              <a:t>Create 3 sizes</a:t>
            </a:r>
          </a:p>
          <a:p>
            <a:pPr>
              <a:lnSpc>
                <a:spcPct val="150000"/>
              </a:lnSpc>
            </a:pPr>
            <a:r>
              <a:rPr lang="en-US" sz="2400" dirty="0">
                <a:solidFill>
                  <a:schemeClr val="bg1"/>
                </a:solidFill>
              </a:rPr>
              <a:t>·       Lot area: 		    LOTAREA = LTFRONT * LTDEPTH</a:t>
            </a:r>
          </a:p>
          <a:p>
            <a:pPr>
              <a:lnSpc>
                <a:spcPct val="150000"/>
              </a:lnSpc>
            </a:pPr>
            <a:r>
              <a:rPr lang="en-US" sz="2400" dirty="0">
                <a:solidFill>
                  <a:schemeClr val="bg1"/>
                </a:solidFill>
              </a:rPr>
              <a:t>·       Building area: 	    BLDAREA = BLDFRONT * BLDDEPTH</a:t>
            </a:r>
          </a:p>
          <a:p>
            <a:pPr>
              <a:lnSpc>
                <a:spcPct val="150000"/>
              </a:lnSpc>
            </a:pPr>
            <a:r>
              <a:rPr lang="en-US" sz="2400" dirty="0">
                <a:solidFill>
                  <a:schemeClr val="bg1"/>
                </a:solidFill>
              </a:rPr>
              <a:t>·       Building volume: 	    BLDVOL = BLDAREA * STORIES</a:t>
            </a:r>
          </a:p>
          <a:p>
            <a:pPr>
              <a:lnSpc>
                <a:spcPct val="150000"/>
              </a:lnSpc>
            </a:pPr>
            <a:br>
              <a:rPr lang="en-US" sz="2400" dirty="0">
                <a:solidFill>
                  <a:schemeClr val="bg1"/>
                </a:solidFill>
              </a:rPr>
            </a:br>
            <a:endParaRPr lang="en-US" sz="2400" dirty="0">
              <a:solidFill>
                <a:schemeClr val="bg1"/>
              </a:solidFill>
            </a:endParaRPr>
          </a:p>
        </p:txBody>
      </p:sp>
      <p:grpSp>
        <p:nvGrpSpPr>
          <p:cNvPr id="8" name="组合 6">
            <a:extLst>
              <a:ext uri="{FF2B5EF4-FFF2-40B4-BE49-F238E27FC236}">
                <a16:creationId xmlns:a16="http://schemas.microsoft.com/office/drawing/2014/main" id="{BCC6BF86-12EB-4341-B453-3D60548247C2}"/>
              </a:ext>
            </a:extLst>
          </p:cNvPr>
          <p:cNvGrpSpPr>
            <a:grpSpLocks/>
          </p:cNvGrpSpPr>
          <p:nvPr/>
        </p:nvGrpSpPr>
        <p:grpSpPr bwMode="auto">
          <a:xfrm>
            <a:off x="3031046" y="907810"/>
            <a:ext cx="918654" cy="898142"/>
            <a:chOff x="0" y="0"/>
            <a:chExt cx="1422030" cy="1422030"/>
          </a:xfrm>
        </p:grpSpPr>
        <p:sp>
          <p:nvSpPr>
            <p:cNvPr id="9" name="Freeform 4">
              <a:extLst>
                <a:ext uri="{FF2B5EF4-FFF2-40B4-BE49-F238E27FC236}">
                  <a16:creationId xmlns:a16="http://schemas.microsoft.com/office/drawing/2014/main" id="{5FC2547D-4685-451A-BBDA-1F6938B4A166}"/>
                </a:ext>
              </a:extLst>
            </p:cNvPr>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10" name="Oval 4">
              <a:extLst>
                <a:ext uri="{FF2B5EF4-FFF2-40B4-BE49-F238E27FC236}">
                  <a16:creationId xmlns:a16="http://schemas.microsoft.com/office/drawing/2014/main" id="{1CCAEE64-0DA0-4415-96D1-BB273F99CBBC}"/>
                </a:ext>
              </a:extLst>
            </p:cNvPr>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Tree>
    <p:extLst>
      <p:ext uri="{BB962C8B-B14F-4D97-AF65-F5344CB8AC3E}">
        <p14:creationId xmlns:p14="http://schemas.microsoft.com/office/powerpoint/2010/main" val="3483504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 0 L 0.74844 0 " pathEditMode="relative" ptsTypes="AA">
                                      <p:cBhvr>
                                        <p:cTn id="6" dur="1000" fill="hold"/>
                                        <p:tgtEl>
                                          <p:spTgt spid="1536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4.16667E-7 -2.22222E-6 L 0.74844 -2.22222E-6 " pathEditMode="relative" rAng="0" ptsTypes="AA">
                                      <p:cBhvr>
                                        <p:cTn id="8" dur="1000" fill="hold"/>
                                        <p:tgtEl>
                                          <p:spTgt spid="15362"/>
                                        </p:tgtEl>
                                        <p:attrNameLst>
                                          <p:attrName>ppt_x</p:attrName>
                                          <p:attrName>ppt_y</p:attrName>
                                        </p:attrNameLst>
                                      </p:cBhvr>
                                      <p:rCtr x="3742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nimBg="1"/>
      <p:bldP spid="1536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1"/>
          <p:cNvPicPr>
            <a:picLocks noChangeAspect="1" noChangeArrowheads="1"/>
          </p:cNvPicPr>
          <p:nvPr/>
        </p:nvPicPr>
        <p:blipFill>
          <a:blip r:embed="rId2">
            <a:extLst>
              <a:ext uri="{28A0092B-C50C-407E-A947-70E740481C1C}">
                <a14:useLocalDpi xmlns:a14="http://schemas.microsoft.com/office/drawing/2010/main" val="0"/>
              </a:ext>
            </a:extLst>
          </a:blip>
          <a:srcRect r="4437" b="28714"/>
          <a:stretch>
            <a:fillRect/>
          </a:stretch>
        </p:blipFill>
        <p:spPr bwMode="auto">
          <a:xfrm>
            <a:off x="0" y="0"/>
            <a:ext cx="12123738" cy="684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3"/>
          <p:cNvSpPr>
            <a:spLocks noChangeArrowheads="1"/>
          </p:cNvSpPr>
          <p:nvPr/>
        </p:nvSpPr>
        <p:spPr bwMode="auto">
          <a:xfrm>
            <a:off x="0" y="-14288"/>
            <a:ext cx="12204700" cy="6910387"/>
          </a:xfrm>
          <a:prstGeom prst="rect">
            <a:avLst/>
          </a:prstGeom>
          <a:solidFill>
            <a:srgbClr val="2B2B2B">
              <a:alpha val="84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sp>
        <p:nvSpPr>
          <p:cNvPr id="13" name="TextBox 12">
            <a:extLst>
              <a:ext uri="{FF2B5EF4-FFF2-40B4-BE49-F238E27FC236}">
                <a16:creationId xmlns:a16="http://schemas.microsoft.com/office/drawing/2014/main" id="{02D8CC0D-BB2F-4685-BFB2-BF9675F5D049}"/>
              </a:ext>
            </a:extLst>
          </p:cNvPr>
          <p:cNvSpPr txBox="1"/>
          <p:nvPr/>
        </p:nvSpPr>
        <p:spPr>
          <a:xfrm>
            <a:off x="4408240" y="1042395"/>
            <a:ext cx="4752714" cy="584775"/>
          </a:xfrm>
          <a:prstGeom prst="rect">
            <a:avLst/>
          </a:prstGeom>
          <a:noFill/>
        </p:spPr>
        <p:txBody>
          <a:bodyPr wrap="square" rtlCol="0">
            <a:spAutoFit/>
          </a:bodyPr>
          <a:lstStyle/>
          <a:p>
            <a:r>
              <a:rPr lang="en-US" sz="3200" b="1" dirty="0">
                <a:solidFill>
                  <a:schemeClr val="bg1"/>
                </a:solidFill>
              </a:rPr>
              <a:t>Variables Transformation</a:t>
            </a:r>
            <a:endParaRPr lang="en-US" sz="3200" dirty="0">
              <a:solidFill>
                <a:schemeClr val="bg1"/>
              </a:solidFill>
            </a:endParaRPr>
          </a:p>
        </p:txBody>
      </p:sp>
      <p:grpSp>
        <p:nvGrpSpPr>
          <p:cNvPr id="14" name="组合 6">
            <a:extLst>
              <a:ext uri="{FF2B5EF4-FFF2-40B4-BE49-F238E27FC236}">
                <a16:creationId xmlns:a16="http://schemas.microsoft.com/office/drawing/2014/main" id="{5631B993-82EE-4E5F-9F95-21FE12137194}"/>
              </a:ext>
            </a:extLst>
          </p:cNvPr>
          <p:cNvGrpSpPr>
            <a:grpSpLocks/>
          </p:cNvGrpSpPr>
          <p:nvPr/>
        </p:nvGrpSpPr>
        <p:grpSpPr bwMode="auto">
          <a:xfrm>
            <a:off x="3031046" y="907810"/>
            <a:ext cx="918654" cy="898142"/>
            <a:chOff x="0" y="0"/>
            <a:chExt cx="1422030" cy="1422030"/>
          </a:xfrm>
        </p:grpSpPr>
        <p:sp>
          <p:nvSpPr>
            <p:cNvPr id="15" name="Freeform 4">
              <a:extLst>
                <a:ext uri="{FF2B5EF4-FFF2-40B4-BE49-F238E27FC236}">
                  <a16:creationId xmlns:a16="http://schemas.microsoft.com/office/drawing/2014/main" id="{C2E1F16E-BA2A-4C7A-BA02-7C8D5D44D50B}"/>
                </a:ext>
              </a:extLst>
            </p:cNvPr>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16" name="Oval 4">
              <a:extLst>
                <a:ext uri="{FF2B5EF4-FFF2-40B4-BE49-F238E27FC236}">
                  <a16:creationId xmlns:a16="http://schemas.microsoft.com/office/drawing/2014/main" id="{B148977F-431E-42AF-A7DC-B8532C701A3F}"/>
                </a:ext>
              </a:extLst>
            </p:cNvPr>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
        <p:nvSpPr>
          <p:cNvPr id="17" name="Rectangle 16">
            <a:extLst>
              <a:ext uri="{FF2B5EF4-FFF2-40B4-BE49-F238E27FC236}">
                <a16:creationId xmlns:a16="http://schemas.microsoft.com/office/drawing/2014/main" id="{2E1410C3-F4AC-4CE1-83BC-514C0F57099E}"/>
              </a:ext>
            </a:extLst>
          </p:cNvPr>
          <p:cNvSpPr/>
          <p:nvPr/>
        </p:nvSpPr>
        <p:spPr bwMode="auto">
          <a:xfrm>
            <a:off x="3841144" y="2457450"/>
            <a:ext cx="1729318" cy="3213100"/>
          </a:xfrm>
          <a:prstGeom prst="rect">
            <a:avLst/>
          </a:prstGeom>
          <a:solidFill>
            <a:schemeClr val="tx1">
              <a:lumMod val="65000"/>
              <a:lumOff val="3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lang="en-US" sz="2400" dirty="0">
              <a:solidFill>
                <a:schemeClr val="bg1"/>
              </a:solidFill>
            </a:endParaRPr>
          </a:p>
          <a:p>
            <a:pPr algn="ctr"/>
            <a:endParaRPr lang="en-US" sz="2400" dirty="0">
              <a:solidFill>
                <a:schemeClr val="bg1"/>
              </a:solidFill>
            </a:endParaRPr>
          </a:p>
          <a:p>
            <a:pPr algn="ctr"/>
            <a:r>
              <a:rPr lang="en-US" sz="2400" dirty="0" err="1">
                <a:solidFill>
                  <a:schemeClr val="bg1"/>
                </a:solidFill>
              </a:rPr>
              <a:t>LandArea</a:t>
            </a:r>
            <a:endParaRPr lang="en-US" sz="2400" dirty="0">
              <a:solidFill>
                <a:schemeClr val="bg1"/>
              </a:solidFill>
            </a:endParaRPr>
          </a:p>
          <a:p>
            <a:endParaRPr lang="en-US" sz="2400" dirty="0">
              <a:solidFill>
                <a:schemeClr val="bg1"/>
              </a:solidFill>
            </a:endParaRPr>
          </a:p>
          <a:p>
            <a:pPr algn="ctr"/>
            <a:r>
              <a:rPr lang="en-US" sz="2400" dirty="0" err="1">
                <a:solidFill>
                  <a:schemeClr val="bg1"/>
                </a:solidFill>
              </a:rPr>
              <a:t>BuildArea</a:t>
            </a:r>
            <a:endParaRPr lang="en-US" sz="2400" dirty="0">
              <a:solidFill>
                <a:schemeClr val="bg1"/>
              </a:solidFill>
            </a:endParaRPr>
          </a:p>
          <a:p>
            <a:pPr algn="ctr"/>
            <a:br>
              <a:rPr lang="en-US" sz="2400" dirty="0">
                <a:solidFill>
                  <a:schemeClr val="bg1"/>
                </a:solidFill>
              </a:rPr>
            </a:br>
            <a:r>
              <a:rPr lang="en-US" sz="2400" dirty="0" err="1">
                <a:solidFill>
                  <a:schemeClr val="bg1"/>
                </a:solidFill>
              </a:rPr>
              <a:t>BuildVol</a:t>
            </a:r>
            <a:br>
              <a:rPr lang="en-US" sz="2400" dirty="0">
                <a:solidFill>
                  <a:schemeClr val="bg1"/>
                </a:solidFill>
              </a:rPr>
            </a:br>
            <a:br>
              <a:rPr lang="en-US" sz="2400" dirty="0">
                <a:solidFill>
                  <a:schemeClr val="bg1"/>
                </a:solidFill>
              </a:rPr>
            </a:br>
            <a:br>
              <a:rPr lang="en-US" sz="2400" dirty="0"/>
            </a:br>
            <a:br>
              <a:rPr lang="en-US" sz="2400" dirty="0">
                <a:solidFill>
                  <a:schemeClr val="bg1"/>
                </a:solidFill>
              </a:rPr>
            </a:br>
            <a:endParaRPr kumimoji="0" lang="en-US" sz="2400" b="0" i="0" u="none" strike="noStrike" cap="none" normalizeH="0" baseline="0" dirty="0">
              <a:ln>
                <a:noFill/>
              </a:ln>
              <a:solidFill>
                <a:schemeClr val="bg1"/>
              </a:solidFill>
              <a:effectLst/>
            </a:endParaRPr>
          </a:p>
        </p:txBody>
      </p:sp>
      <p:sp>
        <p:nvSpPr>
          <p:cNvPr id="18" name="Rectangle 17">
            <a:extLst>
              <a:ext uri="{FF2B5EF4-FFF2-40B4-BE49-F238E27FC236}">
                <a16:creationId xmlns:a16="http://schemas.microsoft.com/office/drawing/2014/main" id="{4D560D46-75D0-4C4B-9BB3-7CD2DEAC3E41}"/>
              </a:ext>
            </a:extLst>
          </p:cNvPr>
          <p:cNvSpPr/>
          <p:nvPr/>
        </p:nvSpPr>
        <p:spPr bwMode="auto">
          <a:xfrm>
            <a:off x="6870700" y="2457450"/>
            <a:ext cx="2628900" cy="3213100"/>
          </a:xfrm>
          <a:prstGeom prst="rect">
            <a:avLst/>
          </a:prstGeom>
          <a:solidFill>
            <a:schemeClr val="tx1">
              <a:lumMod val="65000"/>
              <a:lumOff val="3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lvl="1" algn="ctr">
              <a:spcBef>
                <a:spcPts val="600"/>
              </a:spcBef>
            </a:pPr>
            <a:endParaRPr lang="en-US" sz="1100" dirty="0">
              <a:solidFill>
                <a:schemeClr val="bg1"/>
              </a:solidFill>
            </a:endParaRPr>
          </a:p>
          <a:p>
            <a:pPr marL="0" lvl="1" algn="ctr">
              <a:spcBef>
                <a:spcPts val="600"/>
              </a:spcBef>
            </a:pPr>
            <a:r>
              <a:rPr lang="en-US" sz="2200" dirty="0">
                <a:solidFill>
                  <a:schemeClr val="bg1"/>
                </a:solidFill>
              </a:rPr>
              <a:t>ALL</a:t>
            </a:r>
          </a:p>
          <a:p>
            <a:pPr marL="0" lvl="1" algn="ctr">
              <a:spcBef>
                <a:spcPts val="600"/>
              </a:spcBef>
            </a:pPr>
            <a:r>
              <a:rPr lang="en-US" sz="2200" dirty="0">
                <a:solidFill>
                  <a:schemeClr val="bg1"/>
                </a:solidFill>
              </a:rPr>
              <a:t>ZIP</a:t>
            </a:r>
          </a:p>
          <a:p>
            <a:pPr marL="0" lvl="1" algn="ctr">
              <a:spcBef>
                <a:spcPts val="600"/>
              </a:spcBef>
            </a:pPr>
            <a:r>
              <a:rPr lang="en-US" sz="2200" dirty="0">
                <a:solidFill>
                  <a:schemeClr val="bg1"/>
                </a:solidFill>
              </a:rPr>
              <a:t>ZIP3</a:t>
            </a:r>
          </a:p>
          <a:p>
            <a:pPr marL="0" lvl="1" algn="ctr">
              <a:spcBef>
                <a:spcPts val="600"/>
              </a:spcBef>
            </a:pPr>
            <a:r>
              <a:rPr lang="en-US" sz="2200" dirty="0">
                <a:solidFill>
                  <a:schemeClr val="bg1"/>
                </a:solidFill>
              </a:rPr>
              <a:t>TAXCLASS</a:t>
            </a:r>
          </a:p>
          <a:p>
            <a:pPr marL="0" lvl="1" algn="ctr">
              <a:spcBef>
                <a:spcPts val="600"/>
              </a:spcBef>
            </a:pPr>
            <a:r>
              <a:rPr lang="en-US" sz="2200" dirty="0">
                <a:solidFill>
                  <a:schemeClr val="bg1"/>
                </a:solidFill>
              </a:rPr>
              <a:t>BORO</a:t>
            </a:r>
          </a:p>
          <a:p>
            <a:pPr marL="0" lvl="1" algn="ctr">
              <a:spcBef>
                <a:spcPts val="600"/>
              </a:spcBef>
            </a:pPr>
            <a:r>
              <a:rPr lang="en-US" sz="2200" dirty="0">
                <a:solidFill>
                  <a:schemeClr val="bg1"/>
                </a:solidFill>
              </a:rPr>
              <a:t>STORIES</a:t>
            </a:r>
          </a:p>
          <a:p>
            <a:pPr marL="0" lvl="1" algn="ctr">
              <a:spcBef>
                <a:spcPts val="600"/>
              </a:spcBef>
            </a:pPr>
            <a:r>
              <a:rPr lang="en-US" sz="2200" dirty="0">
                <a:solidFill>
                  <a:schemeClr val="bg1"/>
                </a:solidFill>
              </a:rPr>
              <a:t>BORO + TAXCLASS</a:t>
            </a:r>
            <a:endParaRPr kumimoji="0" lang="en-US" sz="2200" b="0" i="0" u="none" strike="noStrike" cap="none" normalizeH="0" baseline="0" dirty="0">
              <a:ln>
                <a:noFill/>
              </a:ln>
              <a:solidFill>
                <a:schemeClr val="bg1"/>
              </a:solidFill>
              <a:effectLst/>
            </a:endParaRPr>
          </a:p>
        </p:txBody>
      </p:sp>
      <p:sp>
        <p:nvSpPr>
          <p:cNvPr id="3" name="Rectangle 2">
            <a:extLst>
              <a:ext uri="{FF2B5EF4-FFF2-40B4-BE49-F238E27FC236}">
                <a16:creationId xmlns:a16="http://schemas.microsoft.com/office/drawing/2014/main" id="{D41EE6AD-D985-4110-BA84-567D5D1FDD31}"/>
              </a:ext>
            </a:extLst>
          </p:cNvPr>
          <p:cNvSpPr/>
          <p:nvPr/>
        </p:nvSpPr>
        <p:spPr bwMode="auto">
          <a:xfrm>
            <a:off x="865860" y="2457450"/>
            <a:ext cx="1659321" cy="3213100"/>
          </a:xfrm>
          <a:prstGeom prst="rect">
            <a:avLst/>
          </a:prstGeom>
          <a:solidFill>
            <a:schemeClr val="tx1">
              <a:lumMod val="65000"/>
              <a:lumOff val="35000"/>
            </a:scheme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endParaRPr lang="en-US" sz="2400" dirty="0">
              <a:solidFill>
                <a:schemeClr val="bg1"/>
              </a:solidFill>
            </a:endParaRPr>
          </a:p>
          <a:p>
            <a:pPr algn="ctr"/>
            <a:endParaRPr lang="en-US" sz="2400" dirty="0">
              <a:solidFill>
                <a:schemeClr val="bg1"/>
              </a:solidFill>
            </a:endParaRPr>
          </a:p>
          <a:p>
            <a:pPr algn="ctr"/>
            <a:r>
              <a:rPr lang="en-US" sz="2400" dirty="0">
                <a:solidFill>
                  <a:schemeClr val="bg1"/>
                </a:solidFill>
              </a:rPr>
              <a:t>FULLVAL</a:t>
            </a:r>
          </a:p>
          <a:p>
            <a:pPr algn="ctr"/>
            <a:br>
              <a:rPr lang="en-US" sz="2400" dirty="0">
                <a:solidFill>
                  <a:schemeClr val="bg1"/>
                </a:solidFill>
              </a:rPr>
            </a:br>
            <a:r>
              <a:rPr lang="en-US" sz="2400" dirty="0">
                <a:solidFill>
                  <a:schemeClr val="bg1"/>
                </a:solidFill>
              </a:rPr>
              <a:t>AVLAND</a:t>
            </a:r>
            <a:br>
              <a:rPr lang="en-US" sz="2400" dirty="0">
                <a:solidFill>
                  <a:schemeClr val="bg1"/>
                </a:solidFill>
              </a:rPr>
            </a:br>
            <a:br>
              <a:rPr lang="en-US" sz="2400" dirty="0">
                <a:solidFill>
                  <a:schemeClr val="bg1"/>
                </a:solidFill>
              </a:rPr>
            </a:br>
            <a:r>
              <a:rPr lang="en-US" sz="2400" dirty="0">
                <a:solidFill>
                  <a:schemeClr val="bg1"/>
                </a:solidFill>
              </a:rPr>
              <a:t>AVTOT</a:t>
            </a:r>
          </a:p>
          <a:p>
            <a:pPr algn="ctr"/>
            <a:br>
              <a:rPr lang="en-US" sz="2400" dirty="0">
                <a:solidFill>
                  <a:schemeClr val="bg1"/>
                </a:solidFill>
              </a:rPr>
            </a:br>
            <a:endParaRPr kumimoji="0" lang="en-US" sz="2400" b="0" i="0" u="none" strike="noStrike" cap="none" normalizeH="0" baseline="0" dirty="0">
              <a:ln>
                <a:noFill/>
              </a:ln>
              <a:solidFill>
                <a:schemeClr val="bg1"/>
              </a:solidFill>
              <a:effectLst/>
            </a:endParaRPr>
          </a:p>
        </p:txBody>
      </p:sp>
      <p:sp>
        <p:nvSpPr>
          <p:cNvPr id="4" name="Arrow: Right 3">
            <a:extLst>
              <a:ext uri="{FF2B5EF4-FFF2-40B4-BE49-F238E27FC236}">
                <a16:creationId xmlns:a16="http://schemas.microsoft.com/office/drawing/2014/main" id="{7028A9F8-9EDB-4314-A42F-DF7ABB378E85}"/>
              </a:ext>
            </a:extLst>
          </p:cNvPr>
          <p:cNvSpPr/>
          <p:nvPr/>
        </p:nvSpPr>
        <p:spPr bwMode="auto">
          <a:xfrm>
            <a:off x="2361211" y="3612497"/>
            <a:ext cx="1636040" cy="1045198"/>
          </a:xfrm>
          <a:prstGeom prst="rightArrow">
            <a:avLst/>
          </a:prstGeom>
          <a:solidFill>
            <a:srgbClr val="00808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ts val="600"/>
              </a:spcBef>
              <a:spcAft>
                <a:spcPct val="0"/>
              </a:spcAft>
              <a:buClrTx/>
              <a:buSzTx/>
              <a:buFont typeface="Arial" panose="020B0604020202020204" pitchFamily="34" charset="0"/>
              <a:buNone/>
              <a:tabLst/>
            </a:pPr>
            <a:r>
              <a:rPr kumimoji="0" lang="en-US" sz="2000" i="0" u="none" strike="noStrike" cap="none" normalizeH="0" baseline="0" dirty="0">
                <a:ln>
                  <a:noFill/>
                </a:ln>
                <a:solidFill>
                  <a:schemeClr val="bg1"/>
                </a:solidFill>
                <a:effectLst/>
                <a:latin typeface="+mj-lt"/>
                <a:cs typeface="Arial" panose="020B0604020202020204" pitchFamily="34" charset="0"/>
              </a:rPr>
              <a:t>Divided</a:t>
            </a:r>
            <a:r>
              <a:rPr kumimoji="0" lang="en-US" sz="2000" b="1" i="0" u="none" strike="noStrike" cap="none" normalizeH="0" baseline="0" dirty="0">
                <a:ln>
                  <a:noFill/>
                </a:ln>
                <a:solidFill>
                  <a:schemeClr val="bg1"/>
                </a:solidFill>
                <a:effectLst/>
                <a:latin typeface="+mj-lt"/>
                <a:cs typeface="Arial" panose="020B0604020202020204" pitchFamily="34" charset="0"/>
              </a:rPr>
              <a:t> </a:t>
            </a:r>
            <a:r>
              <a:rPr kumimoji="0" lang="en-US" sz="2000" i="0" u="none" strike="noStrike" cap="none" normalizeH="0" baseline="0" dirty="0">
                <a:ln>
                  <a:noFill/>
                </a:ln>
                <a:solidFill>
                  <a:schemeClr val="bg1"/>
                </a:solidFill>
                <a:effectLst/>
                <a:latin typeface="+mj-lt"/>
                <a:cs typeface="Arial" panose="020B0604020202020204" pitchFamily="34" charset="0"/>
              </a:rPr>
              <a:t>by</a:t>
            </a:r>
          </a:p>
        </p:txBody>
      </p:sp>
      <p:sp>
        <p:nvSpPr>
          <p:cNvPr id="23" name="Arrow: Right 22">
            <a:extLst>
              <a:ext uri="{FF2B5EF4-FFF2-40B4-BE49-F238E27FC236}">
                <a16:creationId xmlns:a16="http://schemas.microsoft.com/office/drawing/2014/main" id="{D31EB14E-C80D-4F78-ABD9-873702B59EB3}"/>
              </a:ext>
            </a:extLst>
          </p:cNvPr>
          <p:cNvSpPr/>
          <p:nvPr/>
        </p:nvSpPr>
        <p:spPr bwMode="auto">
          <a:xfrm>
            <a:off x="5476343" y="3612497"/>
            <a:ext cx="1636040" cy="1045198"/>
          </a:xfrm>
          <a:prstGeom prst="rightArrow">
            <a:avLst/>
          </a:prstGeom>
          <a:solidFill>
            <a:srgbClr val="008080"/>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ts val="600"/>
              </a:spcBef>
              <a:spcAft>
                <a:spcPct val="0"/>
              </a:spcAft>
              <a:buClrTx/>
              <a:buSzTx/>
              <a:buFont typeface="Arial" panose="020B0604020202020204" pitchFamily="34" charset="0"/>
              <a:buNone/>
              <a:tabLst/>
            </a:pPr>
            <a:r>
              <a:rPr kumimoji="0" lang="en-US" sz="2000" i="0" u="none" strike="noStrike" cap="none" normalizeH="0" baseline="0" dirty="0">
                <a:ln>
                  <a:noFill/>
                </a:ln>
                <a:solidFill>
                  <a:schemeClr val="bg1"/>
                </a:solidFill>
                <a:effectLst/>
                <a:latin typeface="+mj-lt"/>
                <a:cs typeface="Arial" panose="020B0604020202020204" pitchFamily="34" charset="0"/>
              </a:rPr>
              <a:t>Group by</a:t>
            </a:r>
          </a:p>
        </p:txBody>
      </p:sp>
      <p:sp>
        <p:nvSpPr>
          <p:cNvPr id="25" name="任意多边形 2">
            <a:extLst>
              <a:ext uri="{FF2B5EF4-FFF2-40B4-BE49-F238E27FC236}">
                <a16:creationId xmlns:a16="http://schemas.microsoft.com/office/drawing/2014/main" id="{5AE016A9-105C-4D9A-BA0D-B4A4D94F01B7}"/>
              </a:ext>
            </a:extLst>
          </p:cNvPr>
          <p:cNvSpPr>
            <a:spLocks/>
          </p:cNvSpPr>
          <p:nvPr/>
        </p:nvSpPr>
        <p:spPr bwMode="auto">
          <a:xfrm>
            <a:off x="8704881" y="-82300"/>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dirty="0"/>
          </a:p>
        </p:txBody>
      </p:sp>
      <p:sp>
        <p:nvSpPr>
          <p:cNvPr id="26" name="Rectangle 25">
            <a:extLst>
              <a:ext uri="{FF2B5EF4-FFF2-40B4-BE49-F238E27FC236}">
                <a16:creationId xmlns:a16="http://schemas.microsoft.com/office/drawing/2014/main" id="{53E731FF-95BE-4C57-AA07-2EBEC1A6909F}"/>
              </a:ext>
            </a:extLst>
          </p:cNvPr>
          <p:cNvSpPr/>
          <p:nvPr/>
        </p:nvSpPr>
        <p:spPr bwMode="auto">
          <a:xfrm>
            <a:off x="-6350" y="6203267"/>
            <a:ext cx="12204700" cy="692832"/>
          </a:xfrm>
          <a:prstGeom prst="rect">
            <a:avLst/>
          </a:prstGeom>
          <a:solidFill>
            <a:schemeClr val="tx1">
              <a:lumMod val="95000"/>
              <a:lumOff val="5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spcBef>
                <a:spcPts val="600"/>
              </a:spcBef>
            </a:pPr>
            <a:r>
              <a:rPr lang="en-US" sz="3600" dirty="0">
                <a:solidFill>
                  <a:schemeClr val="bg1"/>
                </a:solidFill>
              </a:rPr>
              <a:t>	  3              x 	          3              x              </a:t>
            </a:r>
            <a:r>
              <a:rPr kumimoji="0" lang="en-US" sz="3600" b="0" i="0" u="none" strike="noStrike" cap="none" normalizeH="0" baseline="0" dirty="0">
                <a:ln>
                  <a:noFill/>
                </a:ln>
                <a:solidFill>
                  <a:schemeClr val="bg1"/>
                </a:solidFill>
                <a:effectLst/>
                <a:latin typeface="Calibri" panose="020F0502020204030204" pitchFamily="34" charset="0"/>
                <a:ea typeface="宋体" panose="02010600030101010101" pitchFamily="2" charset="-122"/>
              </a:rPr>
              <a:t>7            =       63</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
                                            <p:bg/>
                                          </p:spTgt>
                                        </p:tgtEl>
                                        <p:attrNameLst>
                                          <p:attrName>style.visibility</p:attrName>
                                        </p:attrNameLst>
                                      </p:cBhvr>
                                      <p:to>
                                        <p:strVal val="visible"/>
                                      </p:to>
                                    </p:set>
                                    <p:animEffect transition="in" filter="wipe(left)">
                                      <p:cBhvr>
                                        <p:cTn id="32" dur="500"/>
                                        <p:tgtEl>
                                          <p:spTgt spid="26">
                                            <p:bg/>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6">
                                            <p:txEl>
                                              <p:pRg st="0" end="0"/>
                                            </p:txEl>
                                          </p:spTgt>
                                        </p:tgtEl>
                                        <p:attrNameLst>
                                          <p:attrName>style.visibility</p:attrName>
                                        </p:attrNameLst>
                                      </p:cBhvr>
                                      <p:to>
                                        <p:strVal val="visible"/>
                                      </p:to>
                                    </p:set>
                                    <p:animEffect transition="in" filter="wipe(left)">
                                      <p:cBhvr>
                                        <p:cTn id="35"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3" grpId="0" animBg="1"/>
      <p:bldP spid="4" grpId="0" animBg="1"/>
      <p:bldP spid="23" grpId="0" animBg="1"/>
      <p:bldP spid="26" grpId="0" uiExpand="1" build="allAtOnce"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25"/>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1588"/>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等腰三角形 29"/>
          <p:cNvSpPr>
            <a:spLocks/>
          </p:cNvSpPr>
          <p:nvPr/>
        </p:nvSpPr>
        <p:spPr bwMode="auto">
          <a:xfrm>
            <a:off x="0" y="-30163"/>
            <a:ext cx="12279313" cy="6888163"/>
          </a:xfrm>
          <a:custGeom>
            <a:avLst/>
            <a:gdLst>
              <a:gd name="T0" fmla="*/ 0 w 12279085"/>
              <a:gd name="T1" fmla="*/ 6888843 h 6888843"/>
              <a:gd name="T2" fmla="*/ 11875155 w 12279085"/>
              <a:gd name="T3" fmla="*/ 16328 h 6888843"/>
              <a:gd name="T4" fmla="*/ 12213266 w 12279085"/>
              <a:gd name="T5" fmla="*/ 0 h 6888843"/>
              <a:gd name="T6" fmla="*/ 12279085 w 12279085"/>
              <a:gd name="T7" fmla="*/ 429986 h 6888843"/>
              <a:gd name="T8" fmla="*/ 0 w 12279085"/>
              <a:gd name="T9" fmla="*/ 6888843 h 6888843"/>
            </a:gdLst>
            <a:ahLst/>
            <a:cxnLst>
              <a:cxn ang="0">
                <a:pos x="T0" y="T1"/>
              </a:cxn>
              <a:cxn ang="0">
                <a:pos x="T2" y="T3"/>
              </a:cxn>
              <a:cxn ang="0">
                <a:pos x="T4" y="T5"/>
              </a:cxn>
              <a:cxn ang="0">
                <a:pos x="T6" y="T7"/>
              </a:cxn>
              <a:cxn ang="0">
                <a:pos x="T8" y="T9"/>
              </a:cxn>
            </a:cxnLst>
            <a:rect l="0" t="0" r="r" b="b"/>
            <a:pathLst>
              <a:path w="12279085" h="6888843">
                <a:moveTo>
                  <a:pt x="0" y="6888843"/>
                </a:moveTo>
                <a:lnTo>
                  <a:pt x="11875155" y="16328"/>
                </a:lnTo>
                <a:lnTo>
                  <a:pt x="12213266" y="0"/>
                </a:lnTo>
                <a:lnTo>
                  <a:pt x="12279085" y="429986"/>
                </a:lnTo>
                <a:lnTo>
                  <a:pt x="0" y="6888843"/>
                </a:lnTo>
                <a:close/>
              </a:path>
            </a:pathLst>
          </a:custGeom>
          <a:solidFill>
            <a:schemeClr val="bg1">
              <a:alpha val="71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916" name="等腰三角形 26"/>
          <p:cNvSpPr>
            <a:spLocks noChangeArrowheads="1"/>
          </p:cNvSpPr>
          <p:nvPr/>
        </p:nvSpPr>
        <p:spPr bwMode="auto">
          <a:xfrm rot="5400000" flipH="1">
            <a:off x="2496344" y="-2516982"/>
            <a:ext cx="6889750" cy="11891963"/>
          </a:xfrm>
          <a:prstGeom prst="triangle">
            <a:avLst>
              <a:gd name="adj" fmla="val 100000"/>
            </a:avLst>
          </a:prstGeom>
          <a:solidFill>
            <a:srgbClr val="008080">
              <a:alpha val="45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38917" name="组合 4"/>
          <p:cNvGrpSpPr>
            <a:grpSpLocks/>
          </p:cNvGrpSpPr>
          <p:nvPr/>
        </p:nvGrpSpPr>
        <p:grpSpPr bwMode="auto">
          <a:xfrm>
            <a:off x="304799" y="3999744"/>
            <a:ext cx="3035872" cy="2683631"/>
            <a:chOff x="-144404" y="-1280667"/>
            <a:chExt cx="3034608" cy="2684441"/>
          </a:xfrm>
        </p:grpSpPr>
        <p:sp>
          <p:nvSpPr>
            <p:cNvPr id="38918" name="文本框 5"/>
            <p:cNvSpPr txBox="1">
              <a:spLocks noChangeArrowheads="1"/>
            </p:cNvSpPr>
            <p:nvPr/>
          </p:nvSpPr>
          <p:spPr bwMode="auto">
            <a:xfrm>
              <a:off x="-144404" y="-1280667"/>
              <a:ext cx="3034608" cy="954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2800" b="1" dirty="0">
                  <a:solidFill>
                    <a:srgbClr val="FFFFFF"/>
                  </a:solidFill>
                  <a:latin typeface="微软雅黑" panose="020B0503020204020204" pitchFamily="34" charset="-122"/>
                  <a:ea typeface="微软雅黑" panose="020B0503020204020204" pitchFamily="34" charset="-122"/>
                </a:rPr>
                <a:t>Variable</a:t>
              </a:r>
            </a:p>
            <a:p>
              <a:pPr algn="r" eaLnBrk="1" hangingPunct="1"/>
              <a:r>
                <a:rPr lang="en-US" altLang="zh-CN" sz="2800" b="1" dirty="0">
                  <a:solidFill>
                    <a:srgbClr val="FFFFFF"/>
                  </a:solidFill>
                  <a:latin typeface="微软雅黑" panose="020B0503020204020204" pitchFamily="34" charset="-122"/>
                  <a:ea typeface="微软雅黑" panose="020B0503020204020204" pitchFamily="34" charset="-122"/>
                </a:rPr>
                <a:t>Standardization</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grpSp>
          <p:nvGrpSpPr>
            <p:cNvPr id="38919" name="组合 6"/>
            <p:cNvGrpSpPr>
              <a:grpSpLocks/>
            </p:cNvGrpSpPr>
            <p:nvPr/>
          </p:nvGrpSpPr>
          <p:grpSpPr bwMode="auto">
            <a:xfrm>
              <a:off x="1654629" y="0"/>
              <a:ext cx="522514" cy="1403774"/>
              <a:chOff x="0" y="0"/>
              <a:chExt cx="522514" cy="1403774"/>
            </a:xfrm>
          </p:grpSpPr>
          <p:sp>
            <p:nvSpPr>
              <p:cNvPr id="38920" name="椭圆 7"/>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1" name="椭圆 8"/>
              <p:cNvSpPr>
                <a:spLocks noChangeArrowheads="1"/>
              </p:cNvSpPr>
              <p:nvPr/>
            </p:nvSpPr>
            <p:spPr bwMode="auto">
              <a:xfrm>
                <a:off x="76200" y="76200"/>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22" name="直接连接符 9"/>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23" name="矩形 10"/>
          <p:cNvSpPr>
            <a:spLocks noChangeArrowheads="1"/>
          </p:cNvSpPr>
          <p:nvPr/>
        </p:nvSpPr>
        <p:spPr bwMode="auto">
          <a:xfrm>
            <a:off x="2627313" y="5813610"/>
            <a:ext cx="2181225" cy="70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Scale to be Comparable</a:t>
            </a:r>
          </a:p>
        </p:txBody>
      </p:sp>
      <p:sp>
        <p:nvSpPr>
          <p:cNvPr id="27" name="文本框 5">
            <a:extLst>
              <a:ext uri="{FF2B5EF4-FFF2-40B4-BE49-F238E27FC236}">
                <a16:creationId xmlns:a16="http://schemas.microsoft.com/office/drawing/2014/main" id="{105BD21F-C0F7-45E8-A882-FA1A4476FB45}"/>
              </a:ext>
            </a:extLst>
          </p:cNvPr>
          <p:cNvSpPr txBox="1">
            <a:spLocks noChangeArrowheads="1"/>
          </p:cNvSpPr>
          <p:nvPr/>
        </p:nvSpPr>
        <p:spPr bwMode="auto">
          <a:xfrm>
            <a:off x="1528573" y="2335037"/>
            <a:ext cx="30358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endParaRPr lang="zh-CN" altLang="en-US" sz="28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83178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17"/>
                                        </p:tgtEl>
                                        <p:attrNameLst>
                                          <p:attrName>style.visibility</p:attrName>
                                        </p:attrNameLst>
                                      </p:cBhvr>
                                      <p:to>
                                        <p:strVal val="visible"/>
                                      </p:to>
                                    </p:set>
                                    <p:animEffect transition="in" filter="fade">
                                      <p:cBhvr>
                                        <p:cTn id="7" dur="500"/>
                                        <p:tgtEl>
                                          <p:spTgt spid="389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923"/>
                                        </p:tgtEl>
                                        <p:attrNameLst>
                                          <p:attrName>style.visibility</p:attrName>
                                        </p:attrNameLst>
                                      </p:cBhvr>
                                      <p:to>
                                        <p:strVal val="visible"/>
                                      </p:to>
                                    </p:set>
                                    <p:animEffect transition="in" filter="fade">
                                      <p:cBhvr>
                                        <p:cTn id="10" dur="500"/>
                                        <p:tgtEl>
                                          <p:spTgt spid="38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2"/>
          <p:cNvPicPr>
            <a:picLocks noChangeAspect="1" noChangeArrowheads="1"/>
          </p:cNvPicPr>
          <p:nvPr/>
        </p:nvPicPr>
        <p:blipFill>
          <a:blip r:embed="rId2">
            <a:extLst>
              <a:ext uri="{28A0092B-C50C-407E-A947-70E740481C1C}">
                <a14:useLocalDpi xmlns:a14="http://schemas.microsoft.com/office/drawing/2010/main" val="0"/>
              </a:ext>
            </a:extLst>
          </a:blip>
          <a:srcRect l="238" t="34074" r="-238" b="33122"/>
          <a:stretch>
            <a:fillRect/>
          </a:stretch>
        </p:blipFill>
        <p:spPr bwMode="auto">
          <a:xfrm>
            <a:off x="-3175" y="1"/>
            <a:ext cx="12274550"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矩形 44"/>
          <p:cNvSpPr>
            <a:spLocks noChangeArrowheads="1"/>
          </p:cNvSpPr>
          <p:nvPr/>
        </p:nvSpPr>
        <p:spPr bwMode="auto">
          <a:xfrm>
            <a:off x="1588" y="2474913"/>
            <a:ext cx="12192000" cy="134937"/>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0486" name="Oval 6"/>
          <p:cNvSpPr>
            <a:spLocks noChangeArrowheads="1"/>
          </p:cNvSpPr>
          <p:nvPr/>
        </p:nvSpPr>
        <p:spPr bwMode="auto">
          <a:xfrm>
            <a:off x="1943100" y="2982913"/>
            <a:ext cx="1357313" cy="1355725"/>
          </a:xfrm>
          <a:prstGeom prst="ellipse">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0491" name="组合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8238" y="3444875"/>
            <a:ext cx="4270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3" name="TextBox 13"/>
          <p:cNvSpPr txBox="1">
            <a:spLocks noChangeArrowheads="1"/>
          </p:cNvSpPr>
          <p:nvPr/>
        </p:nvSpPr>
        <p:spPr bwMode="auto">
          <a:xfrm>
            <a:off x="1218406" y="4800600"/>
            <a:ext cx="2806700" cy="94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2800" b="1" dirty="0">
                <a:solidFill>
                  <a:srgbClr val="445469"/>
                </a:solidFill>
                <a:latin typeface="Arial" panose="020B0604020202020204" pitchFamily="34" charset="0"/>
                <a:ea typeface="微软雅黑" panose="020B0503020204020204" pitchFamily="34" charset="-122"/>
                <a:sym typeface="Arial" panose="020B0604020202020204" pitchFamily="34" charset="0"/>
              </a:rPr>
              <a:t>Variable </a:t>
            </a:r>
          </a:p>
          <a:p>
            <a:pPr algn="ctr" eaLnBrk="1" hangingPunct="1">
              <a:spcBef>
                <a:spcPct val="20000"/>
              </a:spcBef>
            </a:pPr>
            <a:r>
              <a:rPr lang="en-US" altLang="zh-CN" sz="2800" b="1" dirty="0">
                <a:solidFill>
                  <a:srgbClr val="445469"/>
                </a:solidFill>
                <a:latin typeface="Arial" panose="020B0604020202020204" pitchFamily="34" charset="0"/>
                <a:ea typeface="微软雅黑" panose="020B0503020204020204" pitchFamily="34" charset="-122"/>
                <a:sym typeface="Arial" panose="020B0604020202020204" pitchFamily="34" charset="0"/>
              </a:rPr>
              <a:t>Standardization</a:t>
            </a:r>
          </a:p>
        </p:txBody>
      </p:sp>
      <p:sp>
        <p:nvSpPr>
          <p:cNvPr id="20498" name="矩形 43"/>
          <p:cNvSpPr>
            <a:spLocks noChangeArrowheads="1"/>
          </p:cNvSpPr>
          <p:nvPr/>
        </p:nvSpPr>
        <p:spPr bwMode="auto">
          <a:xfrm>
            <a:off x="0" y="2249488"/>
            <a:ext cx="12192000" cy="1889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 name="Picture 1">
            <a:extLst>
              <a:ext uri="{FF2B5EF4-FFF2-40B4-BE49-F238E27FC236}">
                <a16:creationId xmlns:a16="http://schemas.microsoft.com/office/drawing/2014/main" id="{E397C918-9FFD-447E-9DBA-B8447616E41B}"/>
              </a:ext>
            </a:extLst>
          </p:cNvPr>
          <p:cNvPicPr>
            <a:picLocks noChangeAspect="1"/>
          </p:cNvPicPr>
          <p:nvPr/>
        </p:nvPicPr>
        <p:blipFill>
          <a:blip r:embed="rId4"/>
          <a:stretch>
            <a:fillRect/>
          </a:stretch>
        </p:blipFill>
        <p:spPr>
          <a:xfrm>
            <a:off x="4025106" y="3385741"/>
            <a:ext cx="6695769" cy="2443956"/>
          </a:xfrm>
          <a:prstGeom prst="rect">
            <a:avLst/>
          </a:prstGeom>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25"/>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0" y="1588"/>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等腰三角形 29"/>
          <p:cNvSpPr>
            <a:spLocks/>
          </p:cNvSpPr>
          <p:nvPr/>
        </p:nvSpPr>
        <p:spPr bwMode="auto">
          <a:xfrm>
            <a:off x="0" y="-30163"/>
            <a:ext cx="12279313" cy="6888163"/>
          </a:xfrm>
          <a:custGeom>
            <a:avLst/>
            <a:gdLst>
              <a:gd name="T0" fmla="*/ 0 w 12279085"/>
              <a:gd name="T1" fmla="*/ 6888843 h 6888843"/>
              <a:gd name="T2" fmla="*/ 11875155 w 12279085"/>
              <a:gd name="T3" fmla="*/ 16328 h 6888843"/>
              <a:gd name="T4" fmla="*/ 12213266 w 12279085"/>
              <a:gd name="T5" fmla="*/ 0 h 6888843"/>
              <a:gd name="T6" fmla="*/ 12279085 w 12279085"/>
              <a:gd name="T7" fmla="*/ 429986 h 6888843"/>
              <a:gd name="T8" fmla="*/ 0 w 12279085"/>
              <a:gd name="T9" fmla="*/ 6888843 h 6888843"/>
            </a:gdLst>
            <a:ahLst/>
            <a:cxnLst>
              <a:cxn ang="0">
                <a:pos x="T0" y="T1"/>
              </a:cxn>
              <a:cxn ang="0">
                <a:pos x="T2" y="T3"/>
              </a:cxn>
              <a:cxn ang="0">
                <a:pos x="T4" y="T5"/>
              </a:cxn>
              <a:cxn ang="0">
                <a:pos x="T6" y="T7"/>
              </a:cxn>
              <a:cxn ang="0">
                <a:pos x="T8" y="T9"/>
              </a:cxn>
            </a:cxnLst>
            <a:rect l="0" t="0" r="r" b="b"/>
            <a:pathLst>
              <a:path w="12279085" h="6888843">
                <a:moveTo>
                  <a:pt x="0" y="6888843"/>
                </a:moveTo>
                <a:lnTo>
                  <a:pt x="11875155" y="16328"/>
                </a:lnTo>
                <a:lnTo>
                  <a:pt x="12213266" y="0"/>
                </a:lnTo>
                <a:lnTo>
                  <a:pt x="12279085" y="429986"/>
                </a:lnTo>
                <a:lnTo>
                  <a:pt x="0" y="6888843"/>
                </a:lnTo>
                <a:close/>
              </a:path>
            </a:pathLst>
          </a:custGeom>
          <a:solidFill>
            <a:schemeClr val="bg1">
              <a:alpha val="71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916" name="等腰三角形 26"/>
          <p:cNvSpPr>
            <a:spLocks noChangeArrowheads="1"/>
          </p:cNvSpPr>
          <p:nvPr/>
        </p:nvSpPr>
        <p:spPr bwMode="auto">
          <a:xfrm rot="5400000" flipH="1">
            <a:off x="2496344" y="-2516982"/>
            <a:ext cx="6889750" cy="11891963"/>
          </a:xfrm>
          <a:prstGeom prst="triangle">
            <a:avLst>
              <a:gd name="adj" fmla="val 100000"/>
            </a:avLst>
          </a:prstGeom>
          <a:solidFill>
            <a:srgbClr val="008080">
              <a:alpha val="45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38917" name="组合 4"/>
          <p:cNvGrpSpPr>
            <a:grpSpLocks/>
          </p:cNvGrpSpPr>
          <p:nvPr/>
        </p:nvGrpSpPr>
        <p:grpSpPr bwMode="auto">
          <a:xfrm>
            <a:off x="304799" y="3999744"/>
            <a:ext cx="3035872" cy="2683631"/>
            <a:chOff x="-144404" y="-1280667"/>
            <a:chExt cx="3034608" cy="2684441"/>
          </a:xfrm>
        </p:grpSpPr>
        <p:sp>
          <p:nvSpPr>
            <p:cNvPr id="38918" name="文本框 5"/>
            <p:cNvSpPr txBox="1">
              <a:spLocks noChangeArrowheads="1"/>
            </p:cNvSpPr>
            <p:nvPr/>
          </p:nvSpPr>
          <p:spPr bwMode="auto">
            <a:xfrm>
              <a:off x="-144404" y="-1280667"/>
              <a:ext cx="3034608" cy="954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2800" b="1" dirty="0">
                  <a:solidFill>
                    <a:srgbClr val="FFFFFF"/>
                  </a:solidFill>
                  <a:latin typeface="微软雅黑" panose="020B0503020204020204" pitchFamily="34" charset="-122"/>
                  <a:ea typeface="微软雅黑" panose="020B0503020204020204" pitchFamily="34" charset="-122"/>
                </a:rPr>
                <a:t>Variable</a:t>
              </a:r>
            </a:p>
            <a:p>
              <a:pPr algn="r" eaLnBrk="1" hangingPunct="1"/>
              <a:r>
                <a:rPr lang="en-US" altLang="zh-CN" sz="2800" b="1" dirty="0">
                  <a:solidFill>
                    <a:srgbClr val="FFFFFF"/>
                  </a:solidFill>
                  <a:latin typeface="微软雅黑" panose="020B0503020204020204" pitchFamily="34" charset="-122"/>
                  <a:ea typeface="微软雅黑" panose="020B0503020204020204" pitchFamily="34" charset="-122"/>
                </a:rPr>
                <a:t>Standardization</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grpSp>
          <p:nvGrpSpPr>
            <p:cNvPr id="38919" name="组合 6"/>
            <p:cNvGrpSpPr>
              <a:grpSpLocks/>
            </p:cNvGrpSpPr>
            <p:nvPr/>
          </p:nvGrpSpPr>
          <p:grpSpPr bwMode="auto">
            <a:xfrm>
              <a:off x="1654629" y="0"/>
              <a:ext cx="522514" cy="1403774"/>
              <a:chOff x="0" y="0"/>
              <a:chExt cx="522514" cy="1403774"/>
            </a:xfrm>
          </p:grpSpPr>
          <p:sp>
            <p:nvSpPr>
              <p:cNvPr id="38920" name="椭圆 7"/>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1" name="椭圆 8"/>
              <p:cNvSpPr>
                <a:spLocks noChangeArrowheads="1"/>
              </p:cNvSpPr>
              <p:nvPr/>
            </p:nvSpPr>
            <p:spPr bwMode="auto">
              <a:xfrm>
                <a:off x="76200" y="76200"/>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22" name="直接连接符 9"/>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23" name="矩形 10"/>
          <p:cNvSpPr>
            <a:spLocks noChangeArrowheads="1"/>
          </p:cNvSpPr>
          <p:nvPr/>
        </p:nvSpPr>
        <p:spPr bwMode="auto">
          <a:xfrm>
            <a:off x="2627313" y="5813610"/>
            <a:ext cx="2181225" cy="70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Scale to be Comparable</a:t>
            </a:r>
          </a:p>
        </p:txBody>
      </p:sp>
      <p:grpSp>
        <p:nvGrpSpPr>
          <p:cNvPr id="38924" name="组合 11"/>
          <p:cNvGrpSpPr>
            <a:grpSpLocks/>
          </p:cNvGrpSpPr>
          <p:nvPr/>
        </p:nvGrpSpPr>
        <p:grpSpPr bwMode="auto">
          <a:xfrm>
            <a:off x="3046509" y="2165759"/>
            <a:ext cx="2998691" cy="2591979"/>
            <a:chOff x="-822486" y="-1188989"/>
            <a:chExt cx="2999629" cy="2592763"/>
          </a:xfrm>
        </p:grpSpPr>
        <p:sp>
          <p:nvSpPr>
            <p:cNvPr id="38925" name="文本框 12"/>
            <p:cNvSpPr txBox="1">
              <a:spLocks noChangeArrowheads="1"/>
            </p:cNvSpPr>
            <p:nvPr/>
          </p:nvSpPr>
          <p:spPr bwMode="auto">
            <a:xfrm>
              <a:off x="-822486" y="-1188989"/>
              <a:ext cx="2329416" cy="1385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en-US" altLang="zh-CN" sz="2800" b="1" dirty="0">
                  <a:solidFill>
                    <a:srgbClr val="FFFFFF"/>
                  </a:solidFill>
                  <a:latin typeface="微软雅黑" panose="020B0503020204020204" pitchFamily="34" charset="-122"/>
                  <a:ea typeface="微软雅黑" panose="020B0503020204020204" pitchFamily="34" charset="-122"/>
                </a:rPr>
                <a:t>Principal Component Analysis</a:t>
              </a:r>
              <a:endParaRPr lang="zh-CN" altLang="en-US" sz="2800" b="1" dirty="0">
                <a:solidFill>
                  <a:srgbClr val="FFFFFF"/>
                </a:solidFill>
                <a:latin typeface="微软雅黑" panose="020B0503020204020204" pitchFamily="34" charset="-122"/>
                <a:ea typeface="微软雅黑" panose="020B0503020204020204" pitchFamily="34" charset="-122"/>
              </a:endParaRPr>
            </a:p>
          </p:txBody>
        </p:sp>
        <p:grpSp>
          <p:nvGrpSpPr>
            <p:cNvPr id="38926" name="组合 13"/>
            <p:cNvGrpSpPr>
              <a:grpSpLocks/>
            </p:cNvGrpSpPr>
            <p:nvPr/>
          </p:nvGrpSpPr>
          <p:grpSpPr bwMode="auto">
            <a:xfrm>
              <a:off x="1654629" y="0"/>
              <a:ext cx="522514" cy="1403774"/>
              <a:chOff x="0" y="0"/>
              <a:chExt cx="522514" cy="1403774"/>
            </a:xfrm>
          </p:grpSpPr>
          <p:sp>
            <p:nvSpPr>
              <p:cNvPr id="38927" name="椭圆 14"/>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8" name="椭圆 15"/>
              <p:cNvSpPr>
                <a:spLocks noChangeArrowheads="1"/>
              </p:cNvSpPr>
              <p:nvPr/>
            </p:nvSpPr>
            <p:spPr bwMode="auto">
              <a:xfrm>
                <a:off x="78015" y="76684"/>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29" name="直接连接符 16"/>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30" name="矩形 17"/>
          <p:cNvSpPr>
            <a:spLocks noChangeArrowheads="1"/>
          </p:cNvSpPr>
          <p:nvPr/>
        </p:nvSpPr>
        <p:spPr bwMode="auto">
          <a:xfrm>
            <a:off x="5969000" y="3929063"/>
            <a:ext cx="2181225" cy="70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2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Reduce dimension </a:t>
            </a:r>
          </a:p>
        </p:txBody>
      </p:sp>
      <p:sp>
        <p:nvSpPr>
          <p:cNvPr id="27" name="文本框 5">
            <a:extLst>
              <a:ext uri="{FF2B5EF4-FFF2-40B4-BE49-F238E27FC236}">
                <a16:creationId xmlns:a16="http://schemas.microsoft.com/office/drawing/2014/main" id="{105BD21F-C0F7-45E8-A882-FA1A4476FB45}"/>
              </a:ext>
            </a:extLst>
          </p:cNvPr>
          <p:cNvSpPr txBox="1">
            <a:spLocks noChangeArrowheads="1"/>
          </p:cNvSpPr>
          <p:nvPr/>
        </p:nvSpPr>
        <p:spPr bwMode="auto">
          <a:xfrm>
            <a:off x="1528573" y="2335037"/>
            <a:ext cx="30358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endParaRPr lang="zh-CN" altLang="en-US" sz="2800" b="1"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5737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24"/>
                                        </p:tgtEl>
                                        <p:attrNameLst>
                                          <p:attrName>style.visibility</p:attrName>
                                        </p:attrNameLst>
                                      </p:cBhvr>
                                      <p:to>
                                        <p:strVal val="visible"/>
                                      </p:to>
                                    </p:set>
                                    <p:animEffect transition="in" filter="fade">
                                      <p:cBhvr>
                                        <p:cTn id="7" dur="500"/>
                                        <p:tgtEl>
                                          <p:spTgt spid="389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930"/>
                                        </p:tgtEl>
                                        <p:attrNameLst>
                                          <p:attrName>style.visibility</p:attrName>
                                        </p:attrNameLst>
                                      </p:cBhvr>
                                      <p:to>
                                        <p:strVal val="visible"/>
                                      </p:to>
                                    </p:set>
                                    <p:animEffect transition="in" filter="fade">
                                      <p:cBhvr>
                                        <p:cTn id="10" dur="500"/>
                                        <p:tgtEl>
                                          <p:spTgt spid="38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2"/>
          <p:cNvPicPr>
            <a:picLocks noChangeAspect="1" noChangeArrowheads="1"/>
          </p:cNvPicPr>
          <p:nvPr/>
        </p:nvPicPr>
        <p:blipFill rotWithShape="1">
          <a:blip r:embed="rId2">
            <a:extLst>
              <a:ext uri="{28A0092B-C50C-407E-A947-70E740481C1C}">
                <a14:useLocalDpi xmlns:a14="http://schemas.microsoft.com/office/drawing/2010/main" val="0"/>
              </a:ext>
            </a:extLst>
          </a:blip>
          <a:srcRect l="238" t="34074" r="-238" b="39836"/>
          <a:stretch/>
        </p:blipFill>
        <p:spPr bwMode="auto">
          <a:xfrm>
            <a:off x="-3175" y="1"/>
            <a:ext cx="12274550"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矩形 44"/>
          <p:cNvSpPr>
            <a:spLocks noChangeArrowheads="1"/>
          </p:cNvSpPr>
          <p:nvPr/>
        </p:nvSpPr>
        <p:spPr bwMode="auto">
          <a:xfrm>
            <a:off x="1588" y="2030413"/>
            <a:ext cx="12192000" cy="134937"/>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0486" name="Oval 6"/>
          <p:cNvSpPr>
            <a:spLocks noChangeArrowheads="1"/>
          </p:cNvSpPr>
          <p:nvPr/>
        </p:nvSpPr>
        <p:spPr bwMode="auto">
          <a:xfrm>
            <a:off x="1540580" y="2524125"/>
            <a:ext cx="1357313" cy="1355725"/>
          </a:xfrm>
          <a:prstGeom prst="ellipse">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0491" name="组合 1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5718" y="2986087"/>
            <a:ext cx="4270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3" name="TextBox 13"/>
          <p:cNvSpPr txBox="1">
            <a:spLocks noChangeArrowheads="1"/>
          </p:cNvSpPr>
          <p:nvPr/>
        </p:nvSpPr>
        <p:spPr bwMode="auto">
          <a:xfrm>
            <a:off x="815886" y="4341812"/>
            <a:ext cx="2806700"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dirty="0">
                <a:solidFill>
                  <a:srgbClr val="445469"/>
                </a:solidFill>
                <a:latin typeface="Arial" panose="020B0604020202020204" pitchFamily="34" charset="0"/>
                <a:ea typeface="微软雅黑" panose="020B0503020204020204" pitchFamily="34" charset="-122"/>
              </a:rPr>
              <a:t>Principal Component Analysis</a:t>
            </a:r>
          </a:p>
          <a:p>
            <a:pPr algn="ctr" eaLnBrk="1" hangingPunct="1"/>
            <a:r>
              <a:rPr lang="en-US" altLang="zh-CN" sz="2800" b="1" dirty="0">
                <a:solidFill>
                  <a:srgbClr val="445469"/>
                </a:solidFill>
                <a:latin typeface="Arial" panose="020B0604020202020204" pitchFamily="34" charset="0"/>
                <a:ea typeface="微软雅黑" panose="020B0503020204020204" pitchFamily="34" charset="-122"/>
              </a:rPr>
              <a:t>(PCA)</a:t>
            </a:r>
            <a:endParaRPr lang="zh-CN" altLang="en-US" sz="2800" b="1" dirty="0">
              <a:solidFill>
                <a:srgbClr val="445469"/>
              </a:solidFill>
              <a:latin typeface="Arial" panose="020B0604020202020204" pitchFamily="34" charset="0"/>
              <a:ea typeface="微软雅黑" panose="020B0503020204020204" pitchFamily="34" charset="-122"/>
            </a:endParaRPr>
          </a:p>
        </p:txBody>
      </p:sp>
      <p:sp>
        <p:nvSpPr>
          <p:cNvPr id="20498" name="矩形 43"/>
          <p:cNvSpPr>
            <a:spLocks noChangeArrowheads="1"/>
          </p:cNvSpPr>
          <p:nvPr/>
        </p:nvSpPr>
        <p:spPr bwMode="auto">
          <a:xfrm>
            <a:off x="0" y="1804988"/>
            <a:ext cx="12192000" cy="1889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 name="Rectangle 2">
            <a:extLst>
              <a:ext uri="{FF2B5EF4-FFF2-40B4-BE49-F238E27FC236}">
                <a16:creationId xmlns:a16="http://schemas.microsoft.com/office/drawing/2014/main" id="{48FDA186-CA3B-4366-8C42-5A282170EC2F}"/>
              </a:ext>
            </a:extLst>
          </p:cNvPr>
          <p:cNvSpPr/>
          <p:nvPr/>
        </p:nvSpPr>
        <p:spPr>
          <a:xfrm>
            <a:off x="4240763" y="3332053"/>
            <a:ext cx="7135351" cy="646331"/>
          </a:xfrm>
          <a:prstGeom prst="rect">
            <a:avLst/>
          </a:prstGeom>
        </p:spPr>
        <p:txBody>
          <a:bodyPr wrap="none">
            <a:spAutoFit/>
          </a:bodyPr>
          <a:lstStyle/>
          <a:p>
            <a:r>
              <a:rPr lang="en-US" dirty="0">
                <a:solidFill>
                  <a:srgbClr val="000000"/>
                </a:solidFill>
                <a:latin typeface="Arial" panose="020B0604020202020204" pitchFamily="34" charset="0"/>
                <a:cs typeface="Arial" panose="020B0604020202020204" pitchFamily="34" charset="0"/>
              </a:rPr>
              <a:t>Purpose</a:t>
            </a:r>
          </a:p>
          <a:p>
            <a:r>
              <a:rPr lang="en-US" dirty="0">
                <a:solidFill>
                  <a:srgbClr val="000000"/>
                </a:solidFill>
                <a:latin typeface="Arial" panose="020B0604020202020204" pitchFamily="34" charset="0"/>
                <a:cs typeface="Arial" panose="020B0604020202020204" pitchFamily="34" charset="0"/>
              </a:rPr>
              <a:t>To remove these correlations and achieve a reduction in dimensions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5889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664</TotalTime>
  <Pages>0</Pages>
  <Words>1196</Words>
  <Characters>0</Characters>
  <Application>Microsoft Office PowerPoint</Application>
  <DocSecurity>0</DocSecurity>
  <PresentationFormat>Widescreen</PresentationFormat>
  <Lines>0</Lines>
  <Paragraphs>170</Paragraphs>
  <Slides>30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微软雅黑</vt:lpstr>
      <vt:lpstr>Open Sans Light</vt:lpstr>
      <vt:lpstr>Roboto</vt:lpstr>
      <vt:lpstr>宋体</vt:lpstr>
      <vt:lpstr>张海山锐谐体</vt:lpstr>
      <vt:lpstr>Arial</vt:lpstr>
      <vt:lpstr>Calibri</vt:lpstr>
      <vt:lpstr>Calibri Light</vt:lpstr>
      <vt:lpstr>FontAwesome</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Workspace</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ZHANG BEI</cp:lastModifiedBy>
  <cp:revision>43</cp:revision>
  <dcterms:created xsi:type="dcterms:W3CDTF">2015-08-02T03:06:50Z</dcterms:created>
  <dcterms:modified xsi:type="dcterms:W3CDTF">2018-11-14T04:46:13Z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